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2"/>
  </p:notesMasterIdLst>
  <p:sldIdLst>
    <p:sldId id="257" r:id="rId3"/>
    <p:sldId id="258" r:id="rId4"/>
    <p:sldId id="328" r:id="rId5"/>
    <p:sldId id="282" r:id="rId6"/>
    <p:sldId id="261" r:id="rId7"/>
    <p:sldId id="262" r:id="rId8"/>
    <p:sldId id="287" r:id="rId9"/>
    <p:sldId id="289" r:id="rId10"/>
    <p:sldId id="286" r:id="rId11"/>
    <p:sldId id="266" r:id="rId12"/>
    <p:sldId id="267" r:id="rId13"/>
    <p:sldId id="301" r:id="rId14"/>
    <p:sldId id="302" r:id="rId15"/>
    <p:sldId id="300" r:id="rId16"/>
    <p:sldId id="294" r:id="rId17"/>
    <p:sldId id="298" r:id="rId18"/>
    <p:sldId id="299" r:id="rId19"/>
    <p:sldId id="268" r:id="rId20"/>
    <p:sldId id="305" r:id="rId21"/>
    <p:sldId id="311" r:id="rId22"/>
    <p:sldId id="271" r:id="rId23"/>
    <p:sldId id="303" r:id="rId24"/>
    <p:sldId id="270" r:id="rId25"/>
    <p:sldId id="329" r:id="rId26"/>
    <p:sldId id="296" r:id="rId27"/>
    <p:sldId id="314" r:id="rId28"/>
    <p:sldId id="330" r:id="rId29"/>
    <p:sldId id="295" r:id="rId30"/>
    <p:sldId id="312" r:id="rId31"/>
    <p:sldId id="273" r:id="rId32"/>
    <p:sldId id="274" r:id="rId33"/>
    <p:sldId id="297" r:id="rId34"/>
    <p:sldId id="275" r:id="rId35"/>
    <p:sldId id="304" r:id="rId36"/>
    <p:sldId id="315" r:id="rId37"/>
    <p:sldId id="277" r:id="rId38"/>
    <p:sldId id="322" r:id="rId39"/>
    <p:sldId id="323" r:id="rId40"/>
    <p:sldId id="324" r:id="rId41"/>
    <p:sldId id="321" r:id="rId42"/>
    <p:sldId id="308" r:id="rId43"/>
    <p:sldId id="325" r:id="rId44"/>
    <p:sldId id="310" r:id="rId45"/>
    <p:sldId id="309" r:id="rId46"/>
    <p:sldId id="307" r:id="rId47"/>
    <p:sldId id="306" r:id="rId48"/>
    <p:sldId id="326" r:id="rId49"/>
    <p:sldId id="327" r:id="rId50"/>
    <p:sldId id="264"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00" autoAdjust="0"/>
  </p:normalViewPr>
  <p:slideViewPr>
    <p:cSldViewPr>
      <p:cViewPr varScale="1">
        <p:scale>
          <a:sx n="113" d="100"/>
          <a:sy n="113" d="100"/>
        </p:scale>
        <p:origin x="-46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80D895-3AA2-4D13-ACDE-0ADB3C2A15E3}" type="datetimeFigureOut">
              <a:rPr lang="en-US" smtClean="0"/>
              <a:pPr/>
              <a:t>5/22/13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1ABE2B-F114-494F-8360-368D01D0A3FA}" type="slidenum">
              <a:rPr lang="en-US" smtClean="0"/>
              <a:pPr/>
              <a:t>‹#›</a:t>
            </a:fld>
            <a:endParaRPr lang="en-US"/>
          </a:p>
        </p:txBody>
      </p:sp>
    </p:spTree>
    <p:extLst>
      <p:ext uri="{BB962C8B-B14F-4D97-AF65-F5344CB8AC3E}">
        <p14:creationId xmlns:p14="http://schemas.microsoft.com/office/powerpoint/2010/main" val="3732700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 Id="rId3" Type="http://schemas.openxmlformats.org/officeDocument/2006/relationships/hyperlink" Target="http://www.cancer.org/Treatment/TreatmentsandSideEffects/ComplementaryandAlternativeMedicine/HerbsVitaminsandMinerals/phytochemical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93E54C5-D891-41C4-8757-90990ABC9396}"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D064985-39B2-4862-B0D9-45671BFDC583}" type="slidenum">
              <a:rPr lang="en-US" altLang="en-US"/>
              <a:pPr/>
              <a:t>40</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t>It is theorized that:</a:t>
            </a:r>
          </a:p>
          <a:p>
            <a:pPr marL="224325" lvl="1" indent="-112163">
              <a:buFontTx/>
              <a:buChar char="•"/>
            </a:pPr>
            <a:r>
              <a:rPr lang="en-US" dirty="0" smtClean="0"/>
              <a:t>Reduced dietary calcium leads to transfer of calcium from bone to blood. Kidneys reabsorb calcium, and intestines increase calcium absorption.</a:t>
            </a:r>
          </a:p>
          <a:p>
            <a:pPr marL="224325" lvl="1" indent="-112163">
              <a:buFontTx/>
              <a:buChar char="•"/>
            </a:pPr>
            <a:r>
              <a:rPr lang="en-US" dirty="0" smtClean="0"/>
              <a:t>Calcium accumulates in fat cells, which stimulates expression of </a:t>
            </a:r>
            <a:r>
              <a:rPr lang="en-US" dirty="0" err="1" smtClean="0"/>
              <a:t>lipogenic</a:t>
            </a:r>
            <a:r>
              <a:rPr lang="en-US" dirty="0" smtClean="0"/>
              <a:t> genes, increasing fat formation and inhibiting fat breakdown.</a:t>
            </a:r>
          </a:p>
          <a:p>
            <a:pPr marL="224325" lvl="1" indent="-112163">
              <a:buFontTx/>
              <a:buChar char="•"/>
            </a:pPr>
            <a:r>
              <a:rPr lang="en-US" dirty="0" smtClean="0"/>
              <a:t>Conversely, ↑ dietary calcium decreases fat storage and increases fat breakdown.</a:t>
            </a:r>
          </a:p>
          <a:p>
            <a:pPr marL="224325" lvl="1" indent="-112163">
              <a:buFontTx/>
              <a:buChar char="•"/>
            </a:pPr>
            <a:r>
              <a:rPr lang="en-US" dirty="0" err="1" smtClean="0"/>
              <a:t>Zemel</a:t>
            </a:r>
            <a:r>
              <a:rPr lang="en-US" dirty="0" smtClean="0"/>
              <a:t> notes that dairy is more effective than supplements, suggesting the dairy products have beneficial bioactive compounds.</a:t>
            </a:r>
          </a:p>
          <a:p>
            <a:pPr eaLnBrk="1" hangingPunct="1"/>
            <a:endParaRPr lang="en-US" b="1" u="sng" dirty="0" smtClean="0"/>
          </a:p>
          <a:p>
            <a:pPr eaLnBrk="1" hangingPunct="1"/>
            <a:r>
              <a:rPr lang="en-US" b="1" u="sng" dirty="0" smtClean="0"/>
              <a:t>Reference:</a:t>
            </a:r>
            <a:endParaRPr lang="en-US" dirty="0" smtClean="0"/>
          </a:p>
          <a:p>
            <a:pPr eaLnBrk="1" hangingPunct="1"/>
            <a:r>
              <a:rPr lang="en-US" dirty="0" err="1" smtClean="0"/>
              <a:t>Zemel</a:t>
            </a:r>
            <a:r>
              <a:rPr lang="en-US" dirty="0" smtClean="0"/>
              <a:t> MB. Role of calcium and dairy products in energy partitioning and weight management. Am J Clin </a:t>
            </a:r>
            <a:r>
              <a:rPr lang="en-US" dirty="0" err="1" smtClean="0"/>
              <a:t>Nutr</a:t>
            </a:r>
            <a:r>
              <a:rPr lang="en-US" dirty="0" smtClean="0"/>
              <a:t>. 2004 May;79(5):907S-912S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Soy protein and </a:t>
            </a:r>
            <a:r>
              <a:rPr lang="en-US" sz="1200" kern="1200" baseline="0" dirty="0" err="1" smtClean="0">
                <a:solidFill>
                  <a:schemeClr val="tx1"/>
                </a:solidFill>
                <a:latin typeface="+mn-lt"/>
                <a:ea typeface="+mn-ea"/>
                <a:cs typeface="+mn-cs"/>
              </a:rPr>
              <a:t>isoflavones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phytoestrogens</a:t>
            </a:r>
            <a:r>
              <a:rPr lang="en-US" sz="1200" kern="1200" baseline="0" dirty="0" smtClean="0">
                <a:solidFill>
                  <a:schemeClr val="tx1"/>
                </a:solidFill>
                <a:latin typeface="+mn-lt"/>
                <a:ea typeface="+mn-ea"/>
                <a:cs typeface="+mn-cs"/>
              </a:rPr>
              <a:t>) have gained considerable attention for their potential role in</a:t>
            </a:r>
          </a:p>
          <a:p>
            <a:r>
              <a:rPr lang="en-US" sz="1200" kern="1200" baseline="0" dirty="0" smtClean="0">
                <a:solidFill>
                  <a:schemeClr val="tx1"/>
                </a:solidFill>
                <a:latin typeface="+mn-lt"/>
                <a:ea typeface="+mn-ea"/>
                <a:cs typeface="+mn-cs"/>
              </a:rPr>
              <a:t>improving risk factors for cardiovascular disease. This scientific advisory assesses the more recent work published on</a:t>
            </a:r>
          </a:p>
          <a:p>
            <a:r>
              <a:rPr lang="en-US" sz="1200" kern="1200" baseline="0" dirty="0" smtClean="0">
                <a:solidFill>
                  <a:schemeClr val="tx1"/>
                </a:solidFill>
                <a:latin typeface="+mn-lt"/>
                <a:ea typeface="+mn-ea"/>
                <a:cs typeface="+mn-cs"/>
              </a:rPr>
              <a:t>soy protein and its component </a:t>
            </a:r>
            <a:r>
              <a:rPr lang="en-US" sz="1200" kern="1200" baseline="0" dirty="0" err="1" smtClean="0">
                <a:solidFill>
                  <a:schemeClr val="tx1"/>
                </a:solidFill>
                <a:latin typeface="+mn-lt"/>
                <a:ea typeface="+mn-ea"/>
                <a:cs typeface="+mn-cs"/>
              </a:rPr>
              <a:t>isoflavones</a:t>
            </a:r>
            <a:r>
              <a:rPr lang="en-US" sz="1200" kern="1200" baseline="0" dirty="0" smtClean="0">
                <a:solidFill>
                  <a:schemeClr val="tx1"/>
                </a:solidFill>
                <a:latin typeface="+mn-lt"/>
                <a:ea typeface="+mn-ea"/>
                <a:cs typeface="+mn-cs"/>
              </a:rPr>
              <a:t>. In the majority of 22 randomized trials, isolated soy protein with </a:t>
            </a:r>
            <a:r>
              <a:rPr lang="en-US" sz="1200" kern="1200" baseline="0" dirty="0" err="1" smtClean="0">
                <a:solidFill>
                  <a:schemeClr val="tx1"/>
                </a:solidFill>
                <a:latin typeface="+mn-lt"/>
                <a:ea typeface="+mn-ea"/>
                <a:cs typeface="+mn-cs"/>
              </a:rPr>
              <a:t>isoflavones</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as compared with milk or other proteins, decreased LDL cholesterol concentrations; the average effect was 3%. This</a:t>
            </a:r>
          </a:p>
          <a:p>
            <a:r>
              <a:rPr lang="en-US" sz="1200" kern="1200" baseline="0" dirty="0" smtClean="0">
                <a:solidFill>
                  <a:schemeClr val="tx1"/>
                </a:solidFill>
                <a:latin typeface="+mn-lt"/>
                <a:ea typeface="+mn-ea"/>
                <a:cs typeface="+mn-cs"/>
              </a:rPr>
              <a:t>reduction is very small relative to the large amount of soy protein tested in these studies, averaging 50 g, about half the</a:t>
            </a:r>
          </a:p>
          <a:p>
            <a:r>
              <a:rPr lang="en-US" sz="1200" kern="1200" baseline="0" dirty="0" smtClean="0">
                <a:solidFill>
                  <a:schemeClr val="tx1"/>
                </a:solidFill>
                <a:latin typeface="+mn-lt"/>
                <a:ea typeface="+mn-ea"/>
                <a:cs typeface="+mn-cs"/>
              </a:rPr>
              <a:t>usual total daily protein intake. No significant effects on HDL cholesterol, triglycerides, lipoprotein(a), or blood pressure</a:t>
            </a:r>
          </a:p>
          <a:p>
            <a:r>
              <a:rPr lang="en-US" sz="1200" kern="1200" baseline="0" dirty="0" smtClean="0">
                <a:solidFill>
                  <a:schemeClr val="tx1"/>
                </a:solidFill>
                <a:latin typeface="+mn-lt"/>
                <a:ea typeface="+mn-ea"/>
                <a:cs typeface="+mn-cs"/>
              </a:rPr>
              <a:t>were evident. Among 19 studies of soy </a:t>
            </a:r>
            <a:r>
              <a:rPr lang="en-US" sz="1200" kern="1200" baseline="0" dirty="0" err="1" smtClean="0">
                <a:solidFill>
                  <a:schemeClr val="tx1"/>
                </a:solidFill>
                <a:latin typeface="+mn-lt"/>
                <a:ea typeface="+mn-ea"/>
                <a:cs typeface="+mn-cs"/>
              </a:rPr>
              <a:t>isoflavones</a:t>
            </a:r>
            <a:r>
              <a:rPr lang="en-US" sz="1200" kern="1200" baseline="0" dirty="0" smtClean="0">
                <a:solidFill>
                  <a:schemeClr val="tx1"/>
                </a:solidFill>
                <a:latin typeface="+mn-lt"/>
                <a:ea typeface="+mn-ea"/>
                <a:cs typeface="+mn-cs"/>
              </a:rPr>
              <a:t>, the average effect on LDL cholesterol and other lipid risk factors</a:t>
            </a:r>
          </a:p>
          <a:p>
            <a:r>
              <a:rPr lang="en-US" sz="1200" kern="1200" baseline="0" dirty="0" smtClean="0">
                <a:solidFill>
                  <a:schemeClr val="tx1"/>
                </a:solidFill>
                <a:latin typeface="+mn-lt"/>
                <a:ea typeface="+mn-ea"/>
                <a:cs typeface="+mn-cs"/>
              </a:rPr>
              <a:t>was nil. Soy protein and </a:t>
            </a:r>
            <a:r>
              <a:rPr lang="en-US" sz="1200" kern="1200" baseline="0" dirty="0" err="1" smtClean="0">
                <a:solidFill>
                  <a:schemeClr val="tx1"/>
                </a:solidFill>
                <a:latin typeface="+mn-lt"/>
                <a:ea typeface="+mn-ea"/>
                <a:cs typeface="+mn-cs"/>
              </a:rPr>
              <a:t>isoflavones</a:t>
            </a:r>
            <a:r>
              <a:rPr lang="en-US" sz="1200" kern="1200" baseline="0" dirty="0" smtClean="0">
                <a:solidFill>
                  <a:schemeClr val="tx1"/>
                </a:solidFill>
                <a:latin typeface="+mn-lt"/>
                <a:ea typeface="+mn-ea"/>
                <a:cs typeface="+mn-cs"/>
              </a:rPr>
              <a:t> have not been shown to lessen vasomotor symptoms of menopause, and results are</a:t>
            </a:r>
          </a:p>
          <a:p>
            <a:r>
              <a:rPr lang="en-US" sz="1200" kern="1200" baseline="0" dirty="0" smtClean="0">
                <a:solidFill>
                  <a:schemeClr val="tx1"/>
                </a:solidFill>
                <a:latin typeface="+mn-lt"/>
                <a:ea typeface="+mn-ea"/>
                <a:cs typeface="+mn-cs"/>
              </a:rPr>
              <a:t>mixed with regard to soy’s ability to slow postmenopausal bone loss. The efficacy and safety of soy </a:t>
            </a:r>
            <a:r>
              <a:rPr lang="en-US" sz="1200" kern="1200" baseline="0" dirty="0" err="1" smtClean="0">
                <a:solidFill>
                  <a:schemeClr val="tx1"/>
                </a:solidFill>
                <a:latin typeface="+mn-lt"/>
                <a:ea typeface="+mn-ea"/>
                <a:cs typeface="+mn-cs"/>
              </a:rPr>
              <a:t>isoflavones</a:t>
            </a:r>
            <a:r>
              <a:rPr lang="en-US" sz="1200" kern="1200" baseline="0" dirty="0" smtClean="0">
                <a:solidFill>
                  <a:schemeClr val="tx1"/>
                </a:solidFill>
                <a:latin typeface="+mn-lt"/>
                <a:ea typeface="+mn-ea"/>
                <a:cs typeface="+mn-cs"/>
              </a:rPr>
              <a:t> for</a:t>
            </a:r>
          </a:p>
          <a:p>
            <a:r>
              <a:rPr lang="en-US" sz="1200" kern="1200" baseline="0" dirty="0" smtClean="0">
                <a:solidFill>
                  <a:schemeClr val="tx1"/>
                </a:solidFill>
                <a:latin typeface="+mn-lt"/>
                <a:ea typeface="+mn-ea"/>
                <a:cs typeface="+mn-cs"/>
              </a:rPr>
              <a:t>preventing or treating cancer of the breast, </a:t>
            </a:r>
            <a:r>
              <a:rPr lang="en-US" sz="1200" kern="1200" baseline="0" dirty="0" err="1" smtClean="0">
                <a:solidFill>
                  <a:schemeClr val="tx1"/>
                </a:solidFill>
                <a:latin typeface="+mn-lt"/>
                <a:ea typeface="+mn-ea"/>
                <a:cs typeface="+mn-cs"/>
              </a:rPr>
              <a:t>endometrium</a:t>
            </a:r>
            <a:r>
              <a:rPr lang="en-US" sz="1200" kern="1200" baseline="0" dirty="0" smtClean="0">
                <a:solidFill>
                  <a:schemeClr val="tx1"/>
                </a:solidFill>
                <a:latin typeface="+mn-lt"/>
                <a:ea typeface="+mn-ea"/>
                <a:cs typeface="+mn-cs"/>
              </a:rPr>
              <a:t>, and prostate are not established; evidence from clinical trials</a:t>
            </a:r>
          </a:p>
          <a:p>
            <a:r>
              <a:rPr lang="en-US" sz="1200" kern="1200" baseline="0" dirty="0" smtClean="0">
                <a:solidFill>
                  <a:schemeClr val="tx1"/>
                </a:solidFill>
                <a:latin typeface="+mn-lt"/>
                <a:ea typeface="+mn-ea"/>
                <a:cs typeface="+mn-cs"/>
              </a:rPr>
              <a:t>is meager and cautionary with regard to a possible adverse effect. For this reason, use of </a:t>
            </a:r>
            <a:r>
              <a:rPr lang="en-US" sz="1200" kern="1200" baseline="0" dirty="0" err="1" smtClean="0">
                <a:solidFill>
                  <a:schemeClr val="tx1"/>
                </a:solidFill>
                <a:latin typeface="+mn-lt"/>
                <a:ea typeface="+mn-ea"/>
                <a:cs typeface="+mn-cs"/>
              </a:rPr>
              <a:t>isoflavone</a:t>
            </a:r>
            <a:r>
              <a:rPr lang="en-US" sz="1200" kern="1200" baseline="0" dirty="0" smtClean="0">
                <a:solidFill>
                  <a:schemeClr val="tx1"/>
                </a:solidFill>
                <a:latin typeface="+mn-lt"/>
                <a:ea typeface="+mn-ea"/>
                <a:cs typeface="+mn-cs"/>
              </a:rPr>
              <a:t> supplements in food</a:t>
            </a:r>
          </a:p>
          <a:p>
            <a:r>
              <a:rPr lang="en-US" sz="1200" kern="1200" baseline="0" dirty="0" smtClean="0">
                <a:solidFill>
                  <a:schemeClr val="tx1"/>
                </a:solidFill>
                <a:latin typeface="+mn-lt"/>
                <a:ea typeface="+mn-ea"/>
                <a:cs typeface="+mn-cs"/>
              </a:rPr>
              <a:t>or pills is not recommended. Thus, earlier research indicating that soy protein has clinically important favorable effects</a:t>
            </a:r>
          </a:p>
          <a:p>
            <a:r>
              <a:rPr lang="en-US" sz="1200" kern="1200" baseline="0" dirty="0" smtClean="0">
                <a:solidFill>
                  <a:schemeClr val="tx1"/>
                </a:solidFill>
                <a:latin typeface="+mn-lt"/>
                <a:ea typeface="+mn-ea"/>
                <a:cs typeface="+mn-cs"/>
              </a:rPr>
              <a:t>as compared with other proteins has not been confirmed. In contrast, many soy products should be beneficial to</a:t>
            </a:r>
          </a:p>
          <a:p>
            <a:r>
              <a:rPr lang="en-US" sz="1200" kern="1200" baseline="0" dirty="0" smtClean="0">
                <a:solidFill>
                  <a:schemeClr val="tx1"/>
                </a:solidFill>
                <a:latin typeface="+mn-lt"/>
                <a:ea typeface="+mn-ea"/>
                <a:cs typeface="+mn-cs"/>
              </a:rPr>
              <a:t>cardiovascular and overall health because of their high content of polyunsaturated fats, fiber, vitamins, and minerals and</a:t>
            </a:r>
          </a:p>
          <a:p>
            <a:r>
              <a:rPr lang="en-US" sz="1200" kern="1200" baseline="0" dirty="0" smtClean="0">
                <a:solidFill>
                  <a:schemeClr val="tx1"/>
                </a:solidFill>
                <a:latin typeface="+mn-lt"/>
                <a:ea typeface="+mn-ea"/>
                <a:cs typeface="+mn-cs"/>
              </a:rPr>
              <a:t>low content of saturated fat.</a:t>
            </a:r>
            <a:endParaRPr lang="en-US" dirty="0"/>
          </a:p>
        </p:txBody>
      </p:sp>
      <p:sp>
        <p:nvSpPr>
          <p:cNvPr id="4" name="Slide Number Placeholder 3"/>
          <p:cNvSpPr>
            <a:spLocks noGrp="1"/>
          </p:cNvSpPr>
          <p:nvPr>
            <p:ph type="sldNum" sz="quarter" idx="10"/>
          </p:nvPr>
        </p:nvSpPr>
        <p:spPr/>
        <p:txBody>
          <a:bodyPr/>
          <a:lstStyle/>
          <a:p>
            <a:fld id="{CC1ABE2B-F114-494F-8360-368D01D0A3FA}" type="slidenum">
              <a:rPr lang="en-US" smtClean="0"/>
              <a:pPr/>
              <a:t>43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Furthermore, while </a:t>
            </a:r>
            <a:r>
              <a:rPr lang="en-US" sz="1200" kern="1200" dirty="0" err="1" smtClean="0">
                <a:solidFill>
                  <a:schemeClr val="tx1"/>
                </a:solidFill>
                <a:latin typeface="+mn-lt"/>
                <a:ea typeface="+mn-ea"/>
                <a:cs typeface="+mn-cs"/>
              </a:rPr>
              <a:t>isoflavones</a:t>
            </a:r>
            <a:r>
              <a:rPr lang="en-US" sz="1200" kern="1200" dirty="0" smtClean="0">
                <a:solidFill>
                  <a:schemeClr val="tx1"/>
                </a:solidFill>
                <a:latin typeface="+mn-lt"/>
                <a:ea typeface="+mn-ea"/>
                <a:cs typeface="+mn-cs"/>
              </a:rPr>
              <a:t> may act like estrogen, they also have </a:t>
            </a:r>
            <a:r>
              <a:rPr lang="en-US" sz="1200" i="1" kern="1200" dirty="0" smtClean="0">
                <a:solidFill>
                  <a:schemeClr val="tx1"/>
                </a:solidFill>
                <a:latin typeface="+mn-lt"/>
                <a:ea typeface="+mn-ea"/>
                <a:cs typeface="+mn-cs"/>
              </a:rPr>
              <a:t>anti</a:t>
            </a:r>
            <a:r>
              <a:rPr lang="en-US" sz="1200" kern="1200" dirty="0" smtClean="0">
                <a:solidFill>
                  <a:schemeClr val="tx1"/>
                </a:solidFill>
                <a:latin typeface="+mn-lt"/>
                <a:ea typeface="+mn-ea"/>
                <a:cs typeface="+mn-cs"/>
              </a:rPr>
              <a:t>-estrogen properties. That is, they can block the more potent natural estrogens from binding to the estrogen receptor.  In addition, they stop the formation of estrogens in fat tissue and stimulate production of a protein that binds estrogen in the blood (to make it less able to bind to the receptor).  They also have </a:t>
            </a:r>
            <a:r>
              <a:rPr lang="en-US" sz="1200" u="sng" kern="1200" dirty="0" smtClean="0">
                <a:solidFill>
                  <a:schemeClr val="tx1"/>
                </a:solidFill>
                <a:latin typeface="+mn-lt"/>
                <a:ea typeface="+mn-ea"/>
                <a:cs typeface="+mn-cs"/>
                <a:hlinkClick r:id="rId3"/>
              </a:rPr>
              <a:t>anti-oxidant</a:t>
            </a:r>
            <a:r>
              <a:rPr lang="en-US" sz="1200" kern="1200" dirty="0" smtClean="0">
                <a:solidFill>
                  <a:schemeClr val="tx1"/>
                </a:solidFill>
                <a:latin typeface="+mn-lt"/>
                <a:ea typeface="+mn-ea"/>
                <a:cs typeface="+mn-cs"/>
              </a:rPr>
              <a:t> and anti-inflammatory properties and work in other ways to reduce cancer growth.</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Epidemiological studies, in which large populations of healthy women have reported details about their usual diet and were followed for many years, have either </a:t>
            </a:r>
            <a:r>
              <a:rPr lang="en-US" sz="1200" i="1" kern="1200" dirty="0" smtClean="0">
                <a:solidFill>
                  <a:schemeClr val="tx1"/>
                </a:solidFill>
                <a:latin typeface="+mn-lt"/>
                <a:ea typeface="+mn-ea"/>
                <a:cs typeface="+mn-cs"/>
              </a:rPr>
              <a:t>shown no association</a:t>
            </a:r>
            <a:r>
              <a:rPr lang="en-US" sz="1200" kern="1200" dirty="0" smtClean="0">
                <a:solidFill>
                  <a:schemeClr val="tx1"/>
                </a:solidFill>
                <a:latin typeface="+mn-lt"/>
                <a:ea typeface="+mn-ea"/>
                <a:cs typeface="+mn-cs"/>
              </a:rPr>
              <a:t> between soy and breast cancer, or a protective association, meaning that </a:t>
            </a:r>
            <a:r>
              <a:rPr lang="en-US" sz="1200" i="1" kern="1200" dirty="0" smtClean="0">
                <a:solidFill>
                  <a:schemeClr val="tx1"/>
                </a:solidFill>
                <a:latin typeface="+mn-lt"/>
                <a:ea typeface="+mn-ea"/>
                <a:cs typeface="+mn-cs"/>
              </a:rPr>
              <a:t>people who ate more soy had less breast cancer</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In general, studies in Asian women have found a lower risk of breast cancer with eating more soy, whereas studies in the U.S. have tended to not find any association between how much soy a woman consumes and her risk of breast cancer.  Indeed, a recent study combined data from 14 epidemiologic studies on this topic and found that in Asian countries, women who ate the most (compared to the least) soy </a:t>
            </a:r>
            <a:r>
              <a:rPr lang="en-US" sz="1200" kern="1200" dirty="0" err="1" smtClean="0">
                <a:solidFill>
                  <a:schemeClr val="tx1"/>
                </a:solidFill>
                <a:latin typeface="+mn-lt"/>
                <a:ea typeface="+mn-ea"/>
                <a:cs typeface="+mn-cs"/>
              </a:rPr>
              <a:t>isoflavones</a:t>
            </a:r>
            <a:r>
              <a:rPr lang="en-US" sz="1200" kern="1200" dirty="0" smtClean="0">
                <a:solidFill>
                  <a:schemeClr val="tx1"/>
                </a:solidFill>
                <a:latin typeface="+mn-lt"/>
                <a:ea typeface="+mn-ea"/>
                <a:cs typeface="+mn-cs"/>
              </a:rPr>
              <a:t> had a 24% lower risk of developing breast cancer, while there was no association in Western countries such as the U.S. </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CC1ABE2B-F114-494F-8360-368D01D0A3FA}" type="slidenum">
              <a:rPr lang="en-US" smtClean="0"/>
              <a:pPr/>
              <a:t>44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93E54C5-D891-41C4-8757-90990ABC9396}" type="slidenum">
              <a:rPr lang="en-US" smtClean="0"/>
              <a:pPr>
                <a:defRPr/>
              </a:pPr>
              <a:t>47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93E54C5-D891-41C4-8757-90990ABC9396}" type="slidenum">
              <a:rPr lang="en-US" smtClean="0"/>
              <a:pPr>
                <a:defRPr/>
              </a:pPr>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Tolerable Upper Intake Level (UL) is the highest level of daily nutrient intake that is likely to pose no risk of adverse health effects to almost all individuals in the general population. </a:t>
            </a:r>
          </a:p>
          <a:p>
            <a:endParaRPr lang="en-US" sz="1200" kern="1200" baseline="0" dirty="0" smtClean="0">
              <a:solidFill>
                <a:schemeClr val="tx1"/>
              </a:solidFill>
              <a:latin typeface="+mn-lt"/>
              <a:ea typeface="+mn-ea"/>
              <a:cs typeface="+mn-cs"/>
            </a:endParaRPr>
          </a:p>
          <a:p>
            <a:r>
              <a:rPr lang="en-US" dirty="0" smtClean="0"/>
              <a:t>Not</a:t>
            </a:r>
            <a:r>
              <a:rPr lang="en-US" baseline="0" dirty="0" smtClean="0"/>
              <a:t> Determinable due to lack of data of adverse effects. Source intake should be from food only to prevent high limits of intake </a:t>
            </a:r>
            <a:endParaRPr lang="en-US" dirty="0"/>
          </a:p>
        </p:txBody>
      </p:sp>
      <p:sp>
        <p:nvSpPr>
          <p:cNvPr id="4" name="Slide Number Placeholder 3"/>
          <p:cNvSpPr>
            <a:spLocks noGrp="1"/>
          </p:cNvSpPr>
          <p:nvPr>
            <p:ph type="sldNum" sz="quarter" idx="10"/>
          </p:nvPr>
        </p:nvSpPr>
        <p:spPr/>
        <p:txBody>
          <a:bodyPr/>
          <a:lstStyle/>
          <a:p>
            <a:fld id="{CC1ABE2B-F114-494F-8360-368D01D0A3FA}"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Except in the situations of alcoholism and severe malnutrition, deficiency of B vitamins is rare. </a:t>
            </a:r>
          </a:p>
          <a:p>
            <a:endParaRPr lang="en-US" dirty="0" smtClean="0"/>
          </a:p>
          <a:p>
            <a:r>
              <a:rPr lang="en-US" dirty="0" smtClean="0"/>
              <a:t>B vitamins are essential to brain function, formation of red blood cells and building DNA</a:t>
            </a:r>
            <a:r>
              <a:rPr lang="en-US" baseline="0" dirty="0" smtClean="0"/>
              <a:t> </a:t>
            </a:r>
          </a:p>
          <a:p>
            <a:endParaRPr lang="en-US" baseline="0" dirty="0" smtClean="0"/>
          </a:p>
          <a:p>
            <a:r>
              <a:rPr lang="en-US" sz="1200" i="1" kern="1200" baseline="0" dirty="0" smtClean="0">
                <a:solidFill>
                  <a:schemeClr val="tx1"/>
                </a:solidFill>
                <a:latin typeface="+mn-lt"/>
                <a:ea typeface="+mn-ea"/>
                <a:cs typeface="+mn-cs"/>
              </a:rPr>
              <a:t>Because 10 to 30 percent of older people may </a:t>
            </a:r>
            <a:r>
              <a:rPr lang="en-US" sz="1200" i="1" kern="1200" baseline="0" dirty="0" err="1" smtClean="0">
                <a:solidFill>
                  <a:schemeClr val="tx1"/>
                </a:solidFill>
                <a:latin typeface="+mn-lt"/>
                <a:ea typeface="+mn-ea"/>
                <a:cs typeface="+mn-cs"/>
              </a:rPr>
              <a:t>malabsorb</a:t>
            </a:r>
            <a:r>
              <a:rPr lang="en-US" sz="1200" i="1" kern="1200" baseline="0" dirty="0" smtClean="0">
                <a:solidFill>
                  <a:schemeClr val="tx1"/>
                </a:solidFill>
                <a:latin typeface="+mn-lt"/>
                <a:ea typeface="+mn-ea"/>
                <a:cs typeface="+mn-cs"/>
              </a:rPr>
              <a:t> food-bound B12, it is advisable for those older than 50 years to meet their RDA mainly by consuming foods fortified with B12 or a supplement containing B12.</a:t>
            </a:r>
          </a:p>
          <a:p>
            <a:r>
              <a:rPr lang="en-US" sz="1200" i="1" kern="1200" baseline="0" dirty="0" err="1" smtClean="0">
                <a:solidFill>
                  <a:schemeClr val="tx1"/>
                </a:solidFill>
                <a:latin typeface="+mn-lt"/>
                <a:ea typeface="+mn-ea"/>
                <a:cs typeface="+mn-cs"/>
              </a:rPr>
              <a:t>i</a:t>
            </a:r>
            <a:endParaRPr lang="en-US" dirty="0"/>
          </a:p>
        </p:txBody>
      </p:sp>
      <p:sp>
        <p:nvSpPr>
          <p:cNvPr id="4" name="Slide Number Placeholder 3"/>
          <p:cNvSpPr>
            <a:spLocks noGrp="1"/>
          </p:cNvSpPr>
          <p:nvPr>
            <p:ph type="sldNum" sz="quarter" idx="10"/>
          </p:nvPr>
        </p:nvSpPr>
        <p:spPr/>
        <p:txBody>
          <a:bodyPr/>
          <a:lstStyle/>
          <a:p>
            <a:fld id="{CC1ABE2B-F114-494F-8360-368D01D0A3FA}"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Multiethnic cohort study: over 182K people followed for 14 years to assess the</a:t>
            </a:r>
            <a:r>
              <a:rPr lang="en-US" baseline="0" dirty="0" smtClean="0"/>
              <a:t> relation between </a:t>
            </a:r>
            <a:r>
              <a:rPr lang="en-US" baseline="0" dirty="0" err="1" smtClean="0"/>
              <a:t>muilti</a:t>
            </a:r>
            <a:r>
              <a:rPr lang="en-US" baseline="0" dirty="0" smtClean="0"/>
              <a:t> use, mortality and cancer </a:t>
            </a:r>
            <a:endParaRPr lang="en-US" dirty="0"/>
          </a:p>
        </p:txBody>
      </p:sp>
      <p:sp>
        <p:nvSpPr>
          <p:cNvPr id="4" name="Slide Number Placeholder 3"/>
          <p:cNvSpPr>
            <a:spLocks noGrp="1"/>
          </p:cNvSpPr>
          <p:nvPr>
            <p:ph type="sldNum" sz="quarter" idx="10"/>
          </p:nvPr>
        </p:nvSpPr>
        <p:spPr/>
        <p:txBody>
          <a:bodyPr/>
          <a:lstStyle/>
          <a:p>
            <a:fld id="{CC1ABE2B-F114-494F-8360-368D01D0A3FA}"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Middle aged Americans</a:t>
            </a:r>
            <a:r>
              <a:rPr lang="en-US" baseline="0" dirty="0" smtClean="0"/>
              <a:t> have a 90 percent chance of developing high blood pressure </a:t>
            </a:r>
          </a:p>
          <a:p>
            <a:r>
              <a:rPr lang="en-US" baseline="0" dirty="0" smtClean="0"/>
              <a:t>3 variations: </a:t>
            </a:r>
            <a:r>
              <a:rPr lang="en-US" baseline="0" dirty="0" err="1" smtClean="0"/>
              <a:t>carb</a:t>
            </a:r>
            <a:r>
              <a:rPr lang="en-US" baseline="0" dirty="0" smtClean="0"/>
              <a:t> rich (high fiber, low sugar)</a:t>
            </a:r>
          </a:p>
          <a:p>
            <a:r>
              <a:rPr lang="en-US" baseline="0" dirty="0" smtClean="0"/>
              <a:t>High protein (non animal sources)</a:t>
            </a:r>
          </a:p>
          <a:p>
            <a:r>
              <a:rPr lang="en-US" baseline="0" dirty="0" smtClean="0"/>
              <a:t>High </a:t>
            </a:r>
            <a:r>
              <a:rPr lang="en-US" baseline="0" dirty="0" err="1" smtClean="0"/>
              <a:t>unsaturted</a:t>
            </a:r>
            <a:r>
              <a:rPr lang="en-US" baseline="0" dirty="0" smtClean="0"/>
              <a:t> fat diet (mostly canola and olive oil)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purpose of this review is to highlight findings of three large-scale, </a:t>
            </a:r>
            <a:r>
              <a:rPr lang="en-US" dirty="0" err="1" smtClean="0"/>
              <a:t>isocaloric</a:t>
            </a:r>
            <a:r>
              <a:rPr lang="en-US" dirty="0" smtClean="0"/>
              <a:t> feeding studies: the Dietary Approaches to Stop Hypertension (DASH) trial, the DASH-Sodium trial, and the Optimal Macro-Nutrient Intake to Prevent Heart Disease (</a:t>
            </a:r>
            <a:r>
              <a:rPr lang="en-US" dirty="0" err="1" smtClean="0"/>
              <a:t>OmniHeart</a:t>
            </a:r>
            <a:r>
              <a:rPr lang="en-US" dirty="0" smtClean="0"/>
              <a:t>) trial. Each of these trials tested the effects of diets with different macronutrient profiles on traditional cardiovascular disease (CVD) risk factors (</a:t>
            </a:r>
            <a:r>
              <a:rPr lang="en-US" dirty="0" err="1" smtClean="0"/>
              <a:t>ie</a:t>
            </a:r>
            <a:r>
              <a:rPr lang="en-US" dirty="0" smtClean="0"/>
              <a:t>, blood pressure and blood lipids) in the setting of stable weight. The DASH and DASH-sodium trials demonstrated that a carbohydrate-rich diet that emphasizes fruits, vegetables, and low-fat dairy products and that is reduced in saturated fat, total fat, and cholesterol substantially lowered blood pressure and low-density lipoprotein cholesterol. </a:t>
            </a:r>
            <a:r>
              <a:rPr lang="en-US" dirty="0" err="1" smtClean="0"/>
              <a:t>OmniHeart</a:t>
            </a:r>
            <a:r>
              <a:rPr lang="en-US" dirty="0" smtClean="0"/>
              <a:t> demonstrated that partial replacement of carbohydrate with either protein (about half from plant sources) or with unsaturated fat (mostly monounsaturated fat) can further reduce blood pressure, low-density lipoprotein cholesterol, and coronary heart disease risk. Results from these trials highlight the importance of macronutrients as a determinant of CVD risk. Furthermore, these results also document substantial flexibility that should enhance the ability of individuals to consume a heart-healthy diet.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C1ABE2B-F114-494F-8360-368D01D0A3FA}" type="slidenum">
              <a:rPr lang="en-US" smtClean="0"/>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err="1" smtClean="0"/>
              <a:t>Lovaza</a:t>
            </a:r>
            <a:r>
              <a:rPr lang="en-US" dirty="0" smtClean="0"/>
              <a:t> (</a:t>
            </a:r>
            <a:r>
              <a:rPr lang="en-US" dirty="0" err="1" smtClean="0"/>
              <a:t>Omacor</a:t>
            </a:r>
            <a:r>
              <a:rPr lang="en-US" dirty="0" smtClean="0"/>
              <a:t>) max dose is 4g/day each tab = 1 g</a:t>
            </a:r>
          </a:p>
          <a:p>
            <a:pPr>
              <a:defRPr/>
            </a:pPr>
            <a:endParaRPr lang="en-US" dirty="0" smtClean="0"/>
          </a:p>
          <a:p>
            <a:pPr>
              <a:defRPr/>
            </a:pPr>
            <a:endParaRPr lang="en-US" dirty="0" smtClean="0"/>
          </a:p>
          <a:p>
            <a:pPr>
              <a:defRPr/>
            </a:pPr>
            <a:r>
              <a:rPr lang="en-US" b="1" dirty="0" smtClean="0"/>
              <a:t>Fish high in omega-3 fatty acids include:</a:t>
            </a:r>
          </a:p>
          <a:p>
            <a:pPr>
              <a:defRPr/>
            </a:pPr>
            <a:r>
              <a:rPr lang="en-US" dirty="0" smtClean="0"/>
              <a:t>Anchovies </a:t>
            </a:r>
          </a:p>
          <a:p>
            <a:pPr>
              <a:defRPr/>
            </a:pPr>
            <a:r>
              <a:rPr lang="en-US" dirty="0" smtClean="0"/>
              <a:t>Wild salmon </a:t>
            </a:r>
          </a:p>
          <a:p>
            <a:pPr>
              <a:defRPr/>
            </a:pPr>
            <a:r>
              <a:rPr lang="en-US" dirty="0" smtClean="0"/>
              <a:t>Mackerel (Pacific, Atlantic, and jack) </a:t>
            </a:r>
          </a:p>
          <a:p>
            <a:pPr>
              <a:defRPr/>
            </a:pPr>
            <a:r>
              <a:rPr lang="en-US" dirty="0" smtClean="0"/>
              <a:t>Sablefish </a:t>
            </a:r>
          </a:p>
          <a:p>
            <a:pPr>
              <a:defRPr/>
            </a:pPr>
            <a:r>
              <a:rPr lang="en-US" dirty="0" smtClean="0"/>
              <a:t>Whitefish </a:t>
            </a:r>
          </a:p>
          <a:p>
            <a:pPr>
              <a:defRPr/>
            </a:pPr>
            <a:r>
              <a:rPr lang="en-US" dirty="0" smtClean="0"/>
              <a:t>Pacific sardines </a:t>
            </a:r>
          </a:p>
          <a:p>
            <a:pPr>
              <a:defRPr/>
            </a:pPr>
            <a:r>
              <a:rPr lang="en-US" dirty="0" err="1" smtClean="0"/>
              <a:t>Bluefin</a:t>
            </a:r>
            <a:r>
              <a:rPr lang="en-US" dirty="0" smtClean="0"/>
              <a:t> tuna </a:t>
            </a:r>
          </a:p>
          <a:p>
            <a:pPr>
              <a:defRPr/>
            </a:pPr>
            <a:r>
              <a:rPr lang="en-US" dirty="0" smtClean="0"/>
              <a:t>Atlantic herring </a:t>
            </a:r>
          </a:p>
          <a:p>
            <a:pPr>
              <a:defRPr/>
            </a:pPr>
            <a:r>
              <a:rPr lang="en-US" dirty="0" smtClean="0"/>
              <a:t>Rainbow trout  </a:t>
            </a:r>
          </a:p>
          <a:p>
            <a:pPr>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C1ABE2B-F114-494F-8360-368D01D0A3FA}" type="slidenum">
              <a:rPr lang="en-US" smtClean="0"/>
              <a:pPr/>
              <a:t>28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384 subjects in this study (172 M, 212 F) were among the</a:t>
            </a:r>
          </a:p>
          <a:p>
            <a:r>
              <a:rPr lang="en-US" sz="1200" kern="1200" baseline="0" dirty="0" smtClean="0">
                <a:solidFill>
                  <a:schemeClr val="tx1"/>
                </a:solidFill>
                <a:latin typeface="+mn-lt"/>
                <a:ea typeface="+mn-ea"/>
                <a:cs typeface="+mn-cs"/>
              </a:rPr>
              <a:t>389 subjects who completed the National Institute on Aging</a:t>
            </a:r>
          </a:p>
          <a:p>
            <a:r>
              <a:rPr lang="en-US" sz="1200" kern="1200" baseline="0" dirty="0" smtClean="0">
                <a:solidFill>
                  <a:schemeClr val="tx1"/>
                </a:solidFill>
                <a:latin typeface="+mn-lt"/>
                <a:ea typeface="+mn-ea"/>
                <a:cs typeface="+mn-cs"/>
              </a:rPr>
              <a:t>Sites Testing Osteoporosis Prevention/Intervention Treatment</a:t>
            </a:r>
          </a:p>
          <a:p>
            <a:r>
              <a:rPr lang="en-US" sz="1200" kern="1200" baseline="0" dirty="0" smtClean="0">
                <a:solidFill>
                  <a:schemeClr val="tx1"/>
                </a:solidFill>
                <a:latin typeface="+mn-lt"/>
                <a:ea typeface="+mn-ea"/>
                <a:cs typeface="+mn-cs"/>
              </a:rPr>
              <a:t>(STOP/IT) trial at Tufts University.</a:t>
            </a:r>
            <a:endParaRPr lang="en-US" dirty="0"/>
          </a:p>
        </p:txBody>
      </p:sp>
      <p:sp>
        <p:nvSpPr>
          <p:cNvPr id="4" name="Slide Number Placeholder 3"/>
          <p:cNvSpPr>
            <a:spLocks noGrp="1"/>
          </p:cNvSpPr>
          <p:nvPr>
            <p:ph type="sldNum" sz="quarter" idx="10"/>
          </p:nvPr>
        </p:nvSpPr>
        <p:spPr/>
        <p:txBody>
          <a:bodyPr/>
          <a:lstStyle/>
          <a:p>
            <a:fld id="{CC1ABE2B-F114-494F-8360-368D01D0A3FA}" type="slidenum">
              <a:rPr lang="en-US" smtClean="0"/>
              <a:pPr/>
              <a:t>32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Now that we know and are going to be more mindful of making sure our meals contain more color… we are going to review how much of these colorful fruits and vegetables we should eat each day.  Everyone is probably aware that only an estimated 30% of Americans actually consume adequate amounts of fruits and vegetables.  </a:t>
            </a:r>
          </a:p>
          <a:p>
            <a:pPr eaLnBrk="1" hangingPunct="1"/>
            <a:endParaRPr lang="en-US" smtClean="0"/>
          </a:p>
          <a:p>
            <a:pPr eaLnBrk="1" hangingPunct="1"/>
            <a:r>
              <a:rPr lang="en-US" smtClean="0"/>
              <a:t>It is recommended that we each eat 2 cups of fruit and 2 ½ cup of vegetables each day. </a:t>
            </a:r>
          </a:p>
          <a:p>
            <a:pPr eaLnBrk="1" hangingPunct="1"/>
            <a:endParaRPr lang="en-US" smtClean="0"/>
          </a:p>
          <a:p>
            <a:pPr eaLnBrk="1" hangingPunct="1"/>
            <a:r>
              <a:rPr lang="en-US" smtClean="0"/>
              <a:t>Just by making a few small changes to increase fruits and vegetables into your meals, you can boost your defenses against chronic diseases.</a:t>
            </a:r>
          </a:p>
          <a:p>
            <a:pPr eaLnBrk="1" hangingPunct="1"/>
            <a:r>
              <a:rPr lang="en-US" smtClean="0"/>
              <a:t>If you are not try, starting slow and eat more than you usually consume. Add some blueberries or strawberries to your breakfast cereal. Choose a colorful salad as a side dish instead of fried potatoes or chips at lunch or dinner. Layer sandwiches with tomatoes and greens. And speaking of salads, start with deep green and/or red lettuces and use your imagination to add colorful items such as grapes, berries, and orange slices. When fresh fruits and vegetables are not available, frozen is a great economical option.</a:t>
            </a:r>
          </a:p>
          <a:p>
            <a:pPr eaLnBrk="1" hangingPunct="1"/>
            <a:r>
              <a:rPr lang="en-US" smtClean="0"/>
              <a:t>Bottom line, we eat with our eyes and a colorful plate of food is much more appetizing than one filled with browns and beiges. Do yourself a favor and add more vibrant color into your diet.</a:t>
            </a:r>
          </a:p>
          <a:p>
            <a:pPr eaLnBrk="1" hangingPunct="1">
              <a:spcBef>
                <a:spcPct val="0"/>
              </a:spcBef>
            </a:pPr>
            <a:endParaRPr 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963548-1847-4FD5-9554-8B520B6859AA}"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1ABE2B-F114-494F-8360-368D01D0A3FA}" type="slidenum">
              <a:rPr lang="en-US" smtClean="0"/>
              <a:pPr/>
              <a:t>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533401"/>
            <a:ext cx="7772400" cy="533399"/>
          </a:xfrm>
          <a:effectLst>
            <a:reflection blurRad="6350" stA="50000" endA="300" endPos="55000" dir="5400000" sy="-100000" algn="bl" rotWithShape="0"/>
          </a:effectLst>
        </p:spPr>
        <p:txBody>
          <a:bodyPr/>
          <a:lstStyle>
            <a:lvl1pPr>
              <a:defRPr b="1">
                <a:ln w="9525" cap="flat" cmpd="thickThin">
                  <a:solidFill>
                    <a:schemeClr val="tx1"/>
                  </a:solidFill>
                  <a:prstDash val="solid"/>
                  <a:miter lim="800000"/>
                </a:ln>
                <a:solidFill>
                  <a:schemeClr val="accent2"/>
                </a:solidFill>
                <a:effectLst/>
              </a:defRPr>
            </a:lvl1pPr>
          </a:lstStyle>
          <a:p>
            <a:r>
              <a:rPr lang="en-US" dirty="0" smtClean="0"/>
              <a:t>Click to edit Master title</a:t>
            </a:r>
            <a:endParaRPr lang="en-US" dirty="0"/>
          </a:p>
        </p:txBody>
      </p:sp>
      <p:sp>
        <p:nvSpPr>
          <p:cNvPr id="3075" name="Rectangle 3"/>
          <p:cNvSpPr>
            <a:spLocks noGrp="1" noChangeArrowheads="1"/>
          </p:cNvSpPr>
          <p:nvPr>
            <p:ph type="subTitle" idx="1"/>
          </p:nvPr>
        </p:nvSpPr>
        <p:spPr>
          <a:xfrm>
            <a:off x="685800" y="4953000"/>
            <a:ext cx="5410200" cy="381000"/>
          </a:xfrm>
          <a:effectLst>
            <a:reflection blurRad="6350" stA="50000" endA="300" endPos="55000" dir="5400000" sy="-100000" algn="bl" rotWithShape="0"/>
          </a:effectLst>
        </p:spPr>
        <p:txBody>
          <a:bodyPr/>
          <a:lstStyle>
            <a:lvl1pPr marL="0" indent="0">
              <a:buFontTx/>
              <a:buNone/>
              <a:defRPr lang="en-US" sz="2400" b="1" dirty="0" smtClean="0">
                <a:ln w="9525" cap="flat" cmpd="thickThin">
                  <a:solidFill>
                    <a:schemeClr val="tx1"/>
                  </a:solidFill>
                  <a:prstDash val="solid"/>
                  <a:miter lim="800000"/>
                </a:ln>
                <a:solidFill>
                  <a:schemeClr val="accent3"/>
                </a:solidFill>
                <a:effectLst/>
                <a:latin typeface="+mj-lt"/>
                <a:ea typeface="+mj-ea"/>
                <a:cs typeface="+mj-cs"/>
              </a:defRPr>
            </a:lvl1pPr>
          </a:lstStyle>
          <a:p>
            <a:r>
              <a:rPr lang="en-US" dirty="0"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66F94E44-7BD5-486F-8249-795A0CD2868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CB2753-5BB4-406D-B5BF-260E28427DC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5385A3-F1BA-4018-8CFE-E53A8AE3D18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F38ADF-20AF-4620-A349-D1EEE27BD41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0593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059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ADF2D3-DD01-4D39-8E66-546EB469ADC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DDF9ECCD-900C-4522-B0D1-EB64DC5F1A2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6AF13A-2D00-46B7-9824-DB9AD3CAE65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193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2192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3A79F7-F857-402F-A633-47A40341ECC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EBEA62-A9D0-4DE1-BC3C-FCAF7600C3D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7E36310-BFEA-4959-8C53-81F24FD462F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0D70A14-5E37-40D4-A0C5-2BC32377DEC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E62B794-66CB-4372-B6D3-962B033B9EF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E62B794-66CB-4372-B6D3-962B033B9EF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E62B794-66CB-4372-B6D3-962B033B9EF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171477F-8C1C-4020-B49E-8CEF85452E9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2" r:id="rId8"/>
    <p:sldLayoutId id="2147483661" r:id="rId9"/>
    <p:sldLayoutId id="2147483656" r:id="rId10"/>
    <p:sldLayoutId id="2147483657" r:id="rId11"/>
    <p:sldLayoutId id="2147483658" r:id="rId12"/>
    <p:sldLayoutId id="2147483659" r:id="rId13"/>
    <p:sldLayoutId id="2147483660" r:id="rId14"/>
  </p:sldLayoutIdLst>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accent3"/>
          </a:solidFill>
          <a:latin typeface="+mn-lt"/>
          <a:ea typeface="+mn-ea"/>
          <a:cs typeface="+mn-cs"/>
        </a:defRPr>
      </a:lvl1pPr>
      <a:lvl2pPr marL="742950" indent="-285750" algn="l" rtl="0" eaLnBrk="1" fontAlgn="base" hangingPunct="1">
        <a:spcBef>
          <a:spcPct val="20000"/>
        </a:spcBef>
        <a:spcAft>
          <a:spcPct val="0"/>
        </a:spcAft>
        <a:buChar char="–"/>
        <a:defRPr sz="2800">
          <a:solidFill>
            <a:schemeClr val="accent3"/>
          </a:solidFill>
          <a:latin typeface="+mn-lt"/>
        </a:defRPr>
      </a:lvl2pPr>
      <a:lvl3pPr marL="1143000" indent="-228600" algn="l" rtl="0" eaLnBrk="1" fontAlgn="base" hangingPunct="1">
        <a:spcBef>
          <a:spcPct val="20000"/>
        </a:spcBef>
        <a:spcAft>
          <a:spcPct val="0"/>
        </a:spcAft>
        <a:buChar char="•"/>
        <a:defRPr sz="2400">
          <a:solidFill>
            <a:schemeClr val="accent3"/>
          </a:solidFill>
          <a:latin typeface="+mn-lt"/>
        </a:defRPr>
      </a:lvl3pPr>
      <a:lvl4pPr marL="1600200" indent="-228600" algn="l" rtl="0" eaLnBrk="1" fontAlgn="base" hangingPunct="1">
        <a:spcBef>
          <a:spcPct val="20000"/>
        </a:spcBef>
        <a:spcAft>
          <a:spcPct val="0"/>
        </a:spcAft>
        <a:buChar char="–"/>
        <a:defRPr sz="2000">
          <a:solidFill>
            <a:schemeClr val="accent3"/>
          </a:solidFill>
          <a:latin typeface="+mn-lt"/>
        </a:defRPr>
      </a:lvl4pPr>
      <a:lvl5pPr marL="2057400" indent="-228600" algn="l" rtl="0" eaLnBrk="1" fontAlgn="base" hangingPunct="1">
        <a:spcBef>
          <a:spcPct val="20000"/>
        </a:spcBef>
        <a:spcAft>
          <a:spcPct val="0"/>
        </a:spcAft>
        <a:buChar char="»"/>
        <a:defRPr sz="2000">
          <a:solidFill>
            <a:schemeClr val="accent3"/>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Diet Through the Decades:</a:t>
            </a:r>
            <a:br>
              <a:rPr lang="en-US" dirty="0" smtClean="0"/>
            </a:br>
            <a:r>
              <a:rPr lang="en-US" dirty="0" smtClean="0"/>
              <a:t>Nutrition as We Age</a:t>
            </a:r>
            <a:endParaRPr lang="en-US" dirty="0"/>
          </a:p>
        </p:txBody>
      </p:sp>
      <p:sp>
        <p:nvSpPr>
          <p:cNvPr id="4099" name="Rectangle 3"/>
          <p:cNvSpPr>
            <a:spLocks noGrp="1" noChangeArrowheads="1"/>
          </p:cNvSpPr>
          <p:nvPr>
            <p:ph idx="1"/>
          </p:nvPr>
        </p:nvSpPr>
        <p:spPr/>
        <p:txBody>
          <a:bodyPr/>
          <a:lstStyle/>
          <a:p>
            <a:pPr algn="ctr"/>
            <a:r>
              <a:rPr lang="en-US" i="1" dirty="0" smtClean="0"/>
              <a:t>What should I eat and When?</a:t>
            </a:r>
          </a:p>
          <a:p>
            <a:pPr algn="ctr"/>
            <a:endParaRPr lang="en-US" i="1" dirty="0" smtClean="0"/>
          </a:p>
          <a:p>
            <a:pPr algn="ctr">
              <a:buNone/>
            </a:pPr>
            <a:r>
              <a:rPr lang="en-US" dirty="0" smtClean="0">
                <a:solidFill>
                  <a:schemeClr val="tx1"/>
                </a:solidFill>
              </a:rPr>
              <a:t>Holly Herrington, RD</a:t>
            </a:r>
          </a:p>
          <a:p>
            <a:pPr algn="ctr">
              <a:buNone/>
            </a:pPr>
            <a:r>
              <a:rPr lang="en-US" dirty="0" smtClean="0">
                <a:solidFill>
                  <a:schemeClr val="tx1"/>
                </a:solidFill>
              </a:rPr>
              <a:t>Center for Lifestyle Medicine </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762000" y="-457200"/>
            <a:ext cx="94488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accent2"/>
                </a:solidFill>
                <a:effectLst/>
                <a:uLnTx/>
                <a:uFillTx/>
                <a:latin typeface="+mj-lt"/>
                <a:ea typeface="+mj-ea"/>
                <a:cs typeface="+mj-cs"/>
              </a:rPr>
              <a:t>Reference Daily Intakes (RDI)</a:t>
            </a:r>
            <a:endParaRPr kumimoji="0" lang="en-US" sz="4000" b="1" i="0" u="none" strike="noStrike" kern="0" cap="none" spc="0" normalizeH="0" baseline="0" noProof="0" dirty="0">
              <a:ln>
                <a:noFill/>
              </a:ln>
              <a:solidFill>
                <a:schemeClr val="accent2"/>
              </a:solidFill>
              <a:effectLst/>
              <a:uLnTx/>
              <a:uFillTx/>
              <a:latin typeface="+mj-lt"/>
              <a:ea typeface="+mj-ea"/>
              <a:cs typeface="+mj-cs"/>
            </a:endParaRPr>
          </a:p>
        </p:txBody>
      </p:sp>
      <p:sp>
        <p:nvSpPr>
          <p:cNvPr id="5" name="Content Placeholder 5"/>
          <p:cNvSpPr txBox="1">
            <a:spLocks/>
          </p:cNvSpPr>
          <p:nvPr/>
        </p:nvSpPr>
        <p:spPr bwMode="auto">
          <a:xfrm>
            <a:off x="457200" y="1447800"/>
            <a:ext cx="4040188" cy="3951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Vitamin A / 700 micrograms (mcg)</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Vitamin C / 75 milligrams (mg)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Thiamin / 1.1 mg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Riboflavin / 1.1 mg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Niacin / 14 mg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Calcium / 1,000 mg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Iron / 18 mg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Vitamin D / 15 mcg*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Vitamin E / 15 mg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Vitamin B6 / 1.3 mg </a:t>
            </a:r>
          </a:p>
          <a:p>
            <a:pPr marL="342900" lvl="0" indent="-342900">
              <a:spcBef>
                <a:spcPct val="20000"/>
              </a:spcBef>
              <a:defRPr/>
            </a:pPr>
            <a:r>
              <a:rPr lang="en-US" sz="2000" kern="0" dirty="0" err="1" smtClean="0"/>
              <a:t>Pantothenic</a:t>
            </a:r>
            <a:r>
              <a:rPr lang="en-US" sz="2000" kern="0" dirty="0" smtClean="0"/>
              <a:t> acid / 5 mg </a:t>
            </a:r>
          </a:p>
          <a:p>
            <a:pPr marL="342900" lvl="0" indent="-342900">
              <a:spcBef>
                <a:spcPct val="20000"/>
              </a:spcBef>
              <a:defRPr/>
            </a:pPr>
            <a:r>
              <a:rPr lang="en-US" sz="2000" kern="0" dirty="0" smtClean="0"/>
              <a:t>Potassium/ 4.7 grams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0" cap="none" spc="0" normalizeH="0" baseline="0" noProof="0" dirty="0" smtClean="0">
                <a:ln>
                  <a:noFill/>
                </a:ln>
                <a:solidFill>
                  <a:schemeClr val="accent3"/>
                </a:solidFill>
                <a:effectLst/>
                <a:uLnTx/>
                <a:uFillTx/>
                <a:latin typeface="+mn-lt"/>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0" cap="none" spc="0" normalizeH="0" baseline="0" noProof="0" dirty="0">
              <a:ln>
                <a:noFill/>
              </a:ln>
              <a:solidFill>
                <a:schemeClr val="accent3"/>
              </a:solidFill>
              <a:effectLst/>
              <a:uLnTx/>
              <a:uFillTx/>
              <a:latin typeface="+mn-lt"/>
              <a:ea typeface="+mn-ea"/>
              <a:cs typeface="+mn-cs"/>
            </a:endParaRPr>
          </a:p>
        </p:txBody>
      </p:sp>
      <p:sp>
        <p:nvSpPr>
          <p:cNvPr id="6" name="Content Placeholder 7"/>
          <p:cNvSpPr txBox="1">
            <a:spLocks/>
          </p:cNvSpPr>
          <p:nvPr/>
        </p:nvSpPr>
        <p:spPr>
          <a:xfrm>
            <a:off x="4645025" y="1447800"/>
            <a:ext cx="4041775" cy="3951288"/>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Folic acid / 400 mcg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Vitamin B12 / 2.4 mcg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Phosphorus / 700 mg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Iodine / 150 mcg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Magnesium / 315 mg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Zinc / 8 mg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Copper / 900 mcg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Biotin / 30 mcg </a:t>
            </a:r>
          </a:p>
        </p:txBody>
      </p:sp>
      <p:sp>
        <p:nvSpPr>
          <p:cNvPr id="8" name="Text Placeholder 4"/>
          <p:cNvSpPr>
            <a:spLocks noGrp="1"/>
          </p:cNvSpPr>
          <p:nvPr>
            <p:ph type="body" idx="1"/>
          </p:nvPr>
        </p:nvSpPr>
        <p:spPr>
          <a:xfrm>
            <a:off x="2133600" y="579438"/>
            <a:ext cx="4495800" cy="639762"/>
          </a:xfrm>
        </p:spPr>
        <p:txBody>
          <a:bodyPr/>
          <a:lstStyle/>
          <a:p>
            <a:r>
              <a:rPr lang="en-US" dirty="0" smtClean="0"/>
              <a:t>for women ages 19-50</a:t>
            </a:r>
          </a:p>
          <a:p>
            <a:endParaRPr lang="en-US" dirty="0"/>
          </a:p>
        </p:txBody>
      </p:sp>
      <p:sp>
        <p:nvSpPr>
          <p:cNvPr id="9" name="TextBox 8"/>
          <p:cNvSpPr txBox="1"/>
          <p:nvPr/>
        </p:nvSpPr>
        <p:spPr>
          <a:xfrm>
            <a:off x="304800" y="5943600"/>
            <a:ext cx="6553200" cy="800219"/>
          </a:xfrm>
          <a:prstGeom prst="rect">
            <a:avLst/>
          </a:prstGeom>
          <a:noFill/>
        </p:spPr>
        <p:txBody>
          <a:bodyPr wrap="square" rtlCol="0">
            <a:spAutoFit/>
          </a:bodyPr>
          <a:lstStyle/>
          <a:p>
            <a:r>
              <a:rPr lang="en-US" sz="1400" dirty="0" smtClean="0"/>
              <a:t>USDA. Dietary Reference Intakes: Recommended Intakes for Individuals.  </a:t>
            </a:r>
            <a:r>
              <a:rPr lang="en-US" sz="1400" i="1" dirty="0" smtClean="0"/>
              <a:t>National Academy of Sciences. Institute of Medicine. Food and Nutrition Board.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762000" y="-457200"/>
            <a:ext cx="94488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accent2"/>
                </a:solidFill>
                <a:effectLst/>
                <a:uLnTx/>
                <a:uFillTx/>
                <a:latin typeface="+mj-lt"/>
                <a:ea typeface="+mj-ea"/>
                <a:cs typeface="+mj-cs"/>
              </a:rPr>
              <a:t>Reference Daily Intakes (RDI)</a:t>
            </a:r>
            <a:endParaRPr kumimoji="0" lang="en-US" sz="4000" b="1" i="0" u="none" strike="noStrike" kern="0" cap="none" spc="0" normalizeH="0" baseline="0" noProof="0" dirty="0">
              <a:ln>
                <a:noFill/>
              </a:ln>
              <a:solidFill>
                <a:schemeClr val="accent2"/>
              </a:solidFill>
              <a:effectLst/>
              <a:uLnTx/>
              <a:uFillTx/>
              <a:latin typeface="+mj-lt"/>
              <a:ea typeface="+mj-ea"/>
              <a:cs typeface="+mj-cs"/>
            </a:endParaRPr>
          </a:p>
        </p:txBody>
      </p:sp>
      <p:sp>
        <p:nvSpPr>
          <p:cNvPr id="5" name="Content Placeholder 5"/>
          <p:cNvSpPr txBox="1">
            <a:spLocks/>
          </p:cNvSpPr>
          <p:nvPr/>
        </p:nvSpPr>
        <p:spPr bwMode="auto">
          <a:xfrm>
            <a:off x="457200" y="1447800"/>
            <a:ext cx="4038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dirty="0" smtClean="0"/>
              <a:t>Vitamin A - 700 micrograms (mcg) </a:t>
            </a:r>
          </a:p>
          <a:p>
            <a:r>
              <a:rPr lang="en-US" sz="2000" dirty="0" smtClean="0"/>
              <a:t>Vitamin C - 75 mg </a:t>
            </a:r>
          </a:p>
          <a:p>
            <a:r>
              <a:rPr lang="en-US" sz="2000" dirty="0" smtClean="0"/>
              <a:t>Thiamin - 1.1 mg </a:t>
            </a:r>
          </a:p>
          <a:p>
            <a:r>
              <a:rPr lang="en-US" sz="2000" dirty="0" smtClean="0"/>
              <a:t>Riboflavin - 1.1 mg </a:t>
            </a:r>
          </a:p>
          <a:p>
            <a:r>
              <a:rPr lang="en-US" sz="2000" dirty="0" smtClean="0"/>
              <a:t>Niacin - 14 mg </a:t>
            </a:r>
          </a:p>
          <a:p>
            <a:r>
              <a:rPr lang="en-US" sz="2000" dirty="0" smtClean="0"/>
              <a:t>Calcium - 1,200 mg </a:t>
            </a:r>
          </a:p>
          <a:p>
            <a:r>
              <a:rPr lang="en-US" sz="2000" dirty="0" smtClean="0"/>
              <a:t>Iron - 8 mg </a:t>
            </a:r>
          </a:p>
          <a:p>
            <a:r>
              <a:rPr lang="en-US" sz="2000" dirty="0" smtClean="0"/>
              <a:t>Vitamin D - 15 mcg* </a:t>
            </a:r>
          </a:p>
          <a:p>
            <a:r>
              <a:rPr lang="en-US" sz="2000" dirty="0" smtClean="0"/>
              <a:t>Vitamin E - 15 mg </a:t>
            </a:r>
          </a:p>
          <a:p>
            <a:r>
              <a:rPr lang="en-US" sz="2000" dirty="0" smtClean="0"/>
              <a:t>Vitamin B6 - 1.5 mg</a:t>
            </a:r>
          </a:p>
          <a:p>
            <a:r>
              <a:rPr lang="en-US" sz="2000" dirty="0" err="1" smtClean="0"/>
              <a:t>Pantothenic</a:t>
            </a:r>
            <a:r>
              <a:rPr lang="en-US" sz="2000" dirty="0" smtClean="0"/>
              <a:t> acid - 5 mg </a:t>
            </a:r>
          </a:p>
          <a:p>
            <a:r>
              <a:rPr lang="en-US" sz="2000" dirty="0" smtClean="0"/>
              <a:t>Potassium - 4.7 grams </a:t>
            </a:r>
          </a:p>
          <a:p>
            <a:r>
              <a:rPr lang="en-US" sz="2000" dirty="0" smtClean="0"/>
              <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0" cap="none" spc="0" normalizeH="0" baseline="0" noProof="0" dirty="0" smtClean="0">
                <a:ln>
                  <a:noFill/>
                </a:ln>
                <a:solidFill>
                  <a:schemeClr val="accent3"/>
                </a:solidFill>
                <a:effectLst/>
                <a:uLnTx/>
                <a:uFillTx/>
                <a:latin typeface="+mn-lt"/>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0" cap="none" spc="0" normalizeH="0" baseline="0" noProof="0" dirty="0">
              <a:ln>
                <a:noFill/>
              </a:ln>
              <a:solidFill>
                <a:schemeClr val="accent3"/>
              </a:solidFill>
              <a:effectLst/>
              <a:uLnTx/>
              <a:uFillTx/>
              <a:latin typeface="+mn-lt"/>
              <a:ea typeface="+mn-ea"/>
              <a:cs typeface="+mn-cs"/>
            </a:endParaRPr>
          </a:p>
        </p:txBody>
      </p:sp>
      <p:sp>
        <p:nvSpPr>
          <p:cNvPr id="6" name="Content Placeholder 7"/>
          <p:cNvSpPr txBox="1">
            <a:spLocks/>
          </p:cNvSpPr>
          <p:nvPr/>
        </p:nvSpPr>
        <p:spPr>
          <a:xfrm>
            <a:off x="4645025" y="1447800"/>
            <a:ext cx="4041775" cy="3951288"/>
          </a:xfrm>
          <a:prstGeom prst="rect">
            <a:avLst/>
          </a:prstGeom>
        </p:spPr>
        <p:txBody>
          <a:bodyPr/>
          <a:lstStyle/>
          <a:p>
            <a:r>
              <a:rPr lang="en-US" sz="2000" dirty="0" smtClean="0"/>
              <a:t>Folic acid - 400 mcg </a:t>
            </a:r>
          </a:p>
          <a:p>
            <a:r>
              <a:rPr lang="en-US" sz="2000" dirty="0" smtClean="0"/>
              <a:t>Vitamin B12 - 2.4 mcg** </a:t>
            </a:r>
          </a:p>
          <a:p>
            <a:r>
              <a:rPr lang="en-US" sz="2000" dirty="0" smtClean="0"/>
              <a:t>Phosphorus - 700 mg </a:t>
            </a:r>
          </a:p>
          <a:p>
            <a:r>
              <a:rPr lang="en-US" sz="2000" dirty="0" smtClean="0"/>
              <a:t>Iodine - 150 mcg </a:t>
            </a:r>
          </a:p>
          <a:p>
            <a:r>
              <a:rPr lang="en-US" sz="2000" dirty="0" smtClean="0"/>
              <a:t>Magnesium - 320 mg </a:t>
            </a:r>
          </a:p>
          <a:p>
            <a:r>
              <a:rPr lang="en-US" sz="2000" dirty="0" smtClean="0"/>
              <a:t>Zinc - 8 mg </a:t>
            </a:r>
          </a:p>
          <a:p>
            <a:r>
              <a:rPr lang="en-US" sz="2000" dirty="0" smtClean="0"/>
              <a:t>Copper - 900 mcg </a:t>
            </a:r>
          </a:p>
          <a:p>
            <a:r>
              <a:rPr lang="en-US" sz="2000" dirty="0" smtClean="0"/>
              <a:t>Biotin - 30 mcg </a:t>
            </a:r>
          </a:p>
        </p:txBody>
      </p:sp>
      <p:sp>
        <p:nvSpPr>
          <p:cNvPr id="7" name="Text Placeholder 4"/>
          <p:cNvSpPr txBox="1">
            <a:spLocks/>
          </p:cNvSpPr>
          <p:nvPr/>
        </p:nvSpPr>
        <p:spPr>
          <a:xfrm>
            <a:off x="2133600" y="579438"/>
            <a:ext cx="4495800" cy="639762"/>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0" i="0" u="none" strike="noStrike" kern="0" cap="none" spc="0" normalizeH="0" baseline="0" noProof="0" dirty="0" smtClean="0">
                <a:ln>
                  <a:noFill/>
                </a:ln>
                <a:solidFill>
                  <a:schemeClr val="accent3"/>
                </a:solidFill>
                <a:effectLst/>
                <a:uLnTx/>
                <a:uFillTx/>
                <a:latin typeface="+mn-lt"/>
                <a:ea typeface="+mn-ea"/>
                <a:cs typeface="+mn-cs"/>
              </a:rPr>
              <a:t>for women ages 51-70</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accent3"/>
              </a:solidFill>
              <a:effectLst/>
              <a:uLnTx/>
              <a:uFillTx/>
              <a:latin typeface="+mn-lt"/>
              <a:ea typeface="+mn-ea"/>
              <a:cs typeface="+mn-cs"/>
            </a:endParaRPr>
          </a:p>
        </p:txBody>
      </p:sp>
      <p:sp>
        <p:nvSpPr>
          <p:cNvPr id="8" name="TextBox 7"/>
          <p:cNvSpPr txBox="1"/>
          <p:nvPr/>
        </p:nvSpPr>
        <p:spPr>
          <a:xfrm>
            <a:off x="304800" y="5943600"/>
            <a:ext cx="6553200" cy="800219"/>
          </a:xfrm>
          <a:prstGeom prst="rect">
            <a:avLst/>
          </a:prstGeom>
          <a:noFill/>
        </p:spPr>
        <p:txBody>
          <a:bodyPr wrap="square" rtlCol="0">
            <a:spAutoFit/>
          </a:bodyPr>
          <a:lstStyle/>
          <a:p>
            <a:r>
              <a:rPr lang="en-US" sz="1400" dirty="0" smtClean="0"/>
              <a:t>USDA. Dietary Reference Intakes: Recommended Intakes for Individuals.  </a:t>
            </a:r>
            <a:r>
              <a:rPr lang="en-US" sz="1400" i="1" dirty="0" smtClean="0"/>
              <a:t>National Academy of Sciences. Institute of Medicine. Food and Nutrition Board.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4000" dirty="0" smtClean="0">
                <a:solidFill>
                  <a:srgbClr val="FF0000"/>
                </a:solidFill>
              </a:rPr>
              <a:t>Fact or Fiction:</a:t>
            </a:r>
          </a:p>
          <a:p>
            <a:endParaRPr lang="en-US" sz="4000" dirty="0" smtClean="0">
              <a:solidFill>
                <a:srgbClr val="FF0000"/>
              </a:solidFill>
            </a:endParaRPr>
          </a:p>
          <a:p>
            <a:r>
              <a:rPr lang="en-US" sz="4000" dirty="0" smtClean="0">
                <a:solidFill>
                  <a:srgbClr val="FF0000"/>
                </a:solidFill>
              </a:rPr>
              <a:t>I can meet my nutrition needs by taking a daily multivitamin</a:t>
            </a:r>
          </a:p>
          <a:p>
            <a:endParaRPr lang="en-US" sz="4000" dirty="0" smtClean="0">
              <a:solidFill>
                <a:srgbClr val="FF0000"/>
              </a:solidFill>
            </a:endParaRPr>
          </a:p>
          <a:p>
            <a:endParaRPr lang="en-US" dirty="0" smtClean="0"/>
          </a:p>
          <a:p>
            <a:r>
              <a:rPr lang="en-US" dirty="0" smtClean="0"/>
              <a:t>*1 in 3 Americans report taking multivitamins and/or </a:t>
            </a:r>
          </a:p>
          <a:p>
            <a:r>
              <a:rPr lang="en-US" dirty="0" smtClean="0"/>
              <a:t>minerals regularly</a:t>
            </a:r>
          </a:p>
          <a:p>
            <a:r>
              <a:rPr lang="en-US" dirty="0" smtClean="0"/>
              <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accent3"/>
              </a:solidFill>
              <a:effectLst/>
              <a:uLnTx/>
              <a:uFillTx/>
              <a:latin typeface="+mn-lt"/>
              <a:ea typeface="+mn-ea"/>
              <a:cs typeface="+mn-cs"/>
            </a:endParaRPr>
          </a:p>
        </p:txBody>
      </p:sp>
      <p:sp>
        <p:nvSpPr>
          <p:cNvPr id="4" name="Title 3"/>
          <p:cNvSpPr>
            <a:spLocks noGrp="1"/>
          </p:cNvSpPr>
          <p:nvPr>
            <p:ph type="title"/>
          </p:nvPr>
        </p:nvSpPr>
        <p:spPr>
          <a:xfrm>
            <a:off x="1600200" y="609600"/>
            <a:ext cx="5486400" cy="566738"/>
          </a:xfrm>
        </p:spPr>
        <p:txBody>
          <a:bodyPr/>
          <a:lstStyle/>
          <a:p>
            <a:r>
              <a:rPr lang="en-US" sz="4400" dirty="0" smtClean="0"/>
              <a:t>MULTIVITAMINS</a:t>
            </a:r>
            <a:endParaRPr lang="en-US" sz="44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4000" dirty="0" smtClean="0">
                <a:solidFill>
                  <a:srgbClr val="FF0000"/>
                </a:solidFill>
              </a:rPr>
              <a:t>Meant to supplement, or fill in the gaps, of a healthy diet</a:t>
            </a:r>
          </a:p>
          <a:p>
            <a:endParaRPr lang="en-US" sz="4000" dirty="0" smtClean="0">
              <a:solidFill>
                <a:srgbClr val="FF0000"/>
              </a:solidFill>
            </a:endParaRPr>
          </a:p>
          <a:p>
            <a:r>
              <a:rPr lang="en-US" sz="4000" dirty="0" smtClean="0"/>
              <a:t>Downside:</a:t>
            </a:r>
          </a:p>
          <a:p>
            <a:r>
              <a:rPr lang="en-US" sz="2000" dirty="0" smtClean="0"/>
              <a:t>Not</a:t>
            </a:r>
            <a:r>
              <a:rPr lang="en-US" sz="4000" dirty="0" smtClean="0"/>
              <a:t> </a:t>
            </a:r>
            <a:r>
              <a:rPr lang="en-US" sz="2000" dirty="0" smtClean="0"/>
              <a:t>all </a:t>
            </a:r>
            <a:r>
              <a:rPr lang="en-US" sz="2000" dirty="0" err="1" smtClean="0"/>
              <a:t>multis</a:t>
            </a:r>
            <a:r>
              <a:rPr lang="en-US" sz="2000" dirty="0" smtClean="0"/>
              <a:t> are made the same, quality can vary</a:t>
            </a:r>
          </a:p>
          <a:p>
            <a:r>
              <a:rPr lang="en-US" sz="2000" dirty="0" smtClean="0"/>
              <a:t>Are not all regulated –may have varying amounts</a:t>
            </a:r>
          </a:p>
          <a:p>
            <a:r>
              <a:rPr lang="en-US" sz="2000" dirty="0" smtClean="0"/>
              <a:t>Will NOT improve health, prolong life or reduce </a:t>
            </a:r>
          </a:p>
          <a:p>
            <a:r>
              <a:rPr lang="en-US" sz="2000" dirty="0" smtClean="0"/>
              <a:t>incidence of developing disease</a:t>
            </a:r>
          </a:p>
          <a:p>
            <a:endParaRPr lang="en-US" sz="4000" dirty="0" smtClean="0">
              <a:solidFill>
                <a:srgbClr val="FF0000"/>
              </a:solidFill>
            </a:endParaRPr>
          </a:p>
          <a:p>
            <a:r>
              <a:rPr lang="en-US" dirty="0" smtClean="0"/>
              <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accent3"/>
              </a:solidFill>
              <a:effectLst/>
              <a:uLnTx/>
              <a:uFillTx/>
              <a:latin typeface="+mn-lt"/>
              <a:ea typeface="+mn-ea"/>
              <a:cs typeface="+mn-cs"/>
            </a:endParaRPr>
          </a:p>
        </p:txBody>
      </p:sp>
      <p:sp>
        <p:nvSpPr>
          <p:cNvPr id="4" name="Title 3"/>
          <p:cNvSpPr>
            <a:spLocks noGrp="1"/>
          </p:cNvSpPr>
          <p:nvPr>
            <p:ph type="title"/>
          </p:nvPr>
        </p:nvSpPr>
        <p:spPr>
          <a:xfrm>
            <a:off x="1600200" y="609600"/>
            <a:ext cx="5486400" cy="566738"/>
          </a:xfrm>
        </p:spPr>
        <p:txBody>
          <a:bodyPr/>
          <a:lstStyle/>
          <a:p>
            <a:r>
              <a:rPr lang="en-US" sz="4400" dirty="0" smtClean="0"/>
              <a:t>FICTION</a:t>
            </a:r>
            <a:endParaRPr lang="en-US" sz="44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457200" y="-228600"/>
            <a:ext cx="8229600" cy="1143000"/>
          </a:xfrm>
        </p:spPr>
        <p:txBody>
          <a:bodyPr/>
          <a:lstStyle/>
          <a:p>
            <a:pPr algn="ctr"/>
            <a:r>
              <a:rPr lang="en-US" sz="4800" dirty="0" smtClean="0"/>
              <a:t>FICTION</a:t>
            </a:r>
            <a:endParaRPr lang="en-US" sz="4800" dirty="0"/>
          </a:p>
        </p:txBody>
      </p:sp>
      <p:sp>
        <p:nvSpPr>
          <p:cNvPr id="10" name="Content Placeholder 6"/>
          <p:cNvSpPr txBox="1">
            <a:spLocks/>
          </p:cNvSpPr>
          <p:nvPr/>
        </p:nvSpPr>
        <p:spPr bwMode="auto">
          <a:xfrm>
            <a:off x="457200" y="9144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800" dirty="0" smtClean="0"/>
              <a:t>Repeated studies find little or NO long lasting benefit from taking a multivitamin</a:t>
            </a:r>
            <a:r>
              <a:rPr lang="en-US" dirty="0" smtClean="0"/>
              <a:t> </a:t>
            </a:r>
          </a:p>
          <a:p>
            <a:endParaRPr lang="en-US" dirty="0" smtClean="0"/>
          </a:p>
          <a:p>
            <a:r>
              <a:rPr lang="en-US" b="1" dirty="0" smtClean="0"/>
              <a:t>Park, Murphy, </a:t>
            </a:r>
            <a:r>
              <a:rPr lang="en-US" b="1" dirty="0" err="1" smtClean="0"/>
              <a:t>Wiliams</a:t>
            </a:r>
            <a:r>
              <a:rPr lang="en-US" b="1" dirty="0" smtClean="0"/>
              <a:t>, Henderson and </a:t>
            </a:r>
            <a:r>
              <a:rPr lang="en-US" b="1" dirty="0" err="1" smtClean="0"/>
              <a:t>Kolonel</a:t>
            </a:r>
            <a:r>
              <a:rPr lang="en-US" b="1" dirty="0" smtClean="0"/>
              <a:t> (2011)</a:t>
            </a:r>
          </a:p>
          <a:p>
            <a:r>
              <a:rPr lang="en-US" b="1" dirty="0" smtClean="0"/>
              <a:t>Multivitamin Use and the Risk of Mortality and Cancer Incidence: The Multiethnic Cohort Study </a:t>
            </a:r>
            <a:r>
              <a:rPr lang="en-US" i="1" dirty="0" smtClean="0"/>
              <a:t>Am. J. </a:t>
            </a:r>
            <a:r>
              <a:rPr lang="en-US" i="1" dirty="0" err="1" smtClean="0"/>
              <a:t>Epidemiol</a:t>
            </a:r>
            <a:r>
              <a:rPr lang="en-US" i="1" dirty="0" smtClean="0"/>
              <a:t>. 173(8): 906-914</a:t>
            </a:r>
          </a:p>
          <a:p>
            <a:r>
              <a:rPr lang="en-US" i="1" dirty="0" smtClean="0"/>
              <a:t>	Over 182,000 </a:t>
            </a:r>
            <a:r>
              <a:rPr lang="en-US" i="1" dirty="0" err="1" smtClean="0"/>
              <a:t>midle</a:t>
            </a:r>
            <a:r>
              <a:rPr lang="en-US" i="1" dirty="0" smtClean="0"/>
              <a:t> aged men and women in CA and HI took multivitamins regularly. Lived no longer and were no less likely to be diagnosed with cardiovascular disease or cancer than those who didn’t take a multi. </a:t>
            </a:r>
          </a:p>
          <a:p>
            <a:endParaRPr lang="en-US" i="1" dirty="0" smtClean="0"/>
          </a:p>
          <a:p>
            <a:r>
              <a:rPr lang="en-US" b="1" i="1" dirty="0" err="1" smtClean="0"/>
              <a:t>Neuhouser</a:t>
            </a:r>
            <a:r>
              <a:rPr lang="en-US" b="1" i="1" dirty="0" smtClean="0"/>
              <a:t> et al (2009) </a:t>
            </a:r>
            <a:r>
              <a:rPr lang="en-US" b="1" dirty="0" smtClean="0"/>
              <a:t>Multivitamin Use and Risk of Cancer and Cardiovascular Disease in the Women's Health Initiative Cohort </a:t>
            </a:r>
            <a:r>
              <a:rPr lang="en-US" dirty="0" smtClean="0"/>
              <a:t>Arch. </a:t>
            </a:r>
            <a:r>
              <a:rPr lang="en-US" dirty="0" err="1" smtClean="0"/>
              <a:t>Int</a:t>
            </a:r>
            <a:r>
              <a:rPr lang="en-US" dirty="0" smtClean="0"/>
              <a:t> Med 169:294</a:t>
            </a:r>
            <a:endParaRPr lang="en-US" i="1" dirty="0" smtClean="0"/>
          </a:p>
          <a:p>
            <a:r>
              <a:rPr lang="en-US" i="1" dirty="0" smtClean="0"/>
              <a:t>41% of over 161,000 postmenopausal women in the Women’s Health Initiative Cohorts who were taking a multi were just as likely  to be diagnosed with breast, ovarian, colorectal or another cancer as those who did not take a multi</a:t>
            </a:r>
            <a:endParaRPr lang="en-US" dirty="0" smtClean="0"/>
          </a:p>
          <a:p>
            <a:r>
              <a:rPr lang="en-US" dirty="0" smtClean="0"/>
              <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accent3"/>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457200" y="274638"/>
            <a:ext cx="8229600" cy="1143000"/>
          </a:xfrm>
        </p:spPr>
        <p:txBody>
          <a:bodyPr/>
          <a:lstStyle/>
          <a:p>
            <a:r>
              <a:rPr lang="en-US" sz="4000" dirty="0" smtClean="0"/>
              <a:t>Exceptions? </a:t>
            </a:r>
            <a:endParaRPr lang="en-US" sz="4000" dirty="0"/>
          </a:p>
        </p:txBody>
      </p:sp>
      <p:sp>
        <p:nvSpPr>
          <p:cNvPr id="10" name="Content Placeholder 6"/>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3200" kern="0" dirty="0" smtClean="0">
                <a:solidFill>
                  <a:schemeClr val="accent3"/>
                </a:solidFill>
                <a:latin typeface="+mn-lt"/>
              </a:rPr>
              <a:t>Diabetes</a:t>
            </a:r>
          </a:p>
          <a:p>
            <a:pPr lvl="0">
              <a:spcBef>
                <a:spcPct val="20000"/>
              </a:spcBef>
            </a:pPr>
            <a:r>
              <a:rPr lang="en-US" sz="3200" kern="0" dirty="0" smtClean="0">
                <a:solidFill>
                  <a:schemeClr val="accent3"/>
                </a:solidFill>
                <a:latin typeface="+mn-lt"/>
              </a:rPr>
              <a:t>	</a:t>
            </a:r>
            <a:r>
              <a:rPr lang="en-US" sz="2800" b="1" dirty="0" err="1" smtClean="0"/>
              <a:t>Hypomagnesemia</a:t>
            </a:r>
            <a:r>
              <a:rPr lang="en-US" sz="2800" dirty="0" smtClean="0"/>
              <a:t> in diabetes was associated with poorer </a:t>
            </a:r>
            <a:r>
              <a:rPr lang="en-US" sz="2800" dirty="0" err="1" smtClean="0"/>
              <a:t>glycemic</a:t>
            </a:r>
            <a:r>
              <a:rPr lang="en-US" sz="2800" dirty="0" smtClean="0"/>
              <a:t> control, retinopathy, nephropathy, and foot ulcers</a:t>
            </a:r>
          </a:p>
          <a:p>
            <a:pPr lvl="0">
              <a:spcBef>
                <a:spcPct val="20000"/>
              </a:spcBef>
            </a:pPr>
            <a:endParaRPr lang="en-US" sz="2800" kern="0" dirty="0" smtClean="0">
              <a:solidFill>
                <a:schemeClr val="accent3"/>
              </a:solidFill>
              <a:latin typeface="+mn-lt"/>
            </a:endParaRPr>
          </a:p>
          <a:p>
            <a:pPr lvl="0">
              <a:spcBef>
                <a:spcPct val="20000"/>
              </a:spcBef>
            </a:pPr>
            <a:r>
              <a:rPr lang="en-US" sz="2800" b="1" kern="0" dirty="0" smtClean="0">
                <a:solidFill>
                  <a:schemeClr val="accent3"/>
                </a:solidFill>
                <a:latin typeface="+mn-lt"/>
              </a:rPr>
              <a:t>Mg may curb insulin resistance</a:t>
            </a:r>
          </a:p>
          <a:p>
            <a:pPr lvl="0">
              <a:spcBef>
                <a:spcPct val="20000"/>
              </a:spcBef>
            </a:pPr>
            <a:r>
              <a:rPr lang="en-US" sz="2800" b="1" kern="0" dirty="0" smtClean="0">
                <a:solidFill>
                  <a:schemeClr val="accent3"/>
                </a:solidFill>
                <a:latin typeface="+mn-lt"/>
              </a:rPr>
              <a:t>Overweight population</a:t>
            </a:r>
          </a:p>
          <a:p>
            <a:pPr lvl="0">
              <a:spcBef>
                <a:spcPct val="20000"/>
              </a:spcBef>
            </a:pPr>
            <a:r>
              <a:rPr lang="en-US" sz="2800" b="1" kern="0" dirty="0" smtClean="0">
                <a:solidFill>
                  <a:schemeClr val="accent3"/>
                </a:solidFill>
                <a:latin typeface="+mn-lt"/>
              </a:rPr>
              <a:t>Up to 350 mg/ day  </a:t>
            </a:r>
            <a:endParaRPr kumimoji="0" lang="en-US" sz="2800" b="1" i="0" u="none" strike="noStrike" kern="0" cap="none" spc="0" normalizeH="0" baseline="0" noProof="0" dirty="0">
              <a:ln>
                <a:noFill/>
              </a:ln>
              <a:solidFill>
                <a:schemeClr val="accent3"/>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3750559" y="-133350"/>
            <a:ext cx="5088641" cy="6991350"/>
          </a:xfrm>
          <a:prstGeom prst="rect">
            <a:avLst/>
          </a:prstGeom>
          <a:noFill/>
          <a:ln w="9525">
            <a:noFill/>
            <a:miter lim="800000"/>
            <a:headEnd/>
            <a:tailEnd/>
          </a:ln>
        </p:spPr>
      </p:pic>
      <p:sp>
        <p:nvSpPr>
          <p:cNvPr id="4" name="Rectangle 3"/>
          <p:cNvSpPr/>
          <p:nvPr/>
        </p:nvSpPr>
        <p:spPr>
          <a:xfrm>
            <a:off x="990600" y="6324600"/>
            <a:ext cx="5867400" cy="369332"/>
          </a:xfrm>
          <a:prstGeom prst="rect">
            <a:avLst/>
          </a:prstGeom>
          <a:solidFill>
            <a:schemeClr val="bg1"/>
          </a:solidFill>
        </p:spPr>
        <p:txBody>
          <a:bodyPr wrap="square">
            <a:spAutoFit/>
          </a:bodyPr>
          <a:lstStyle/>
          <a:p>
            <a:r>
              <a:rPr lang="en-US" i="1" dirty="0" smtClean="0"/>
              <a:t>Diabetes, Obesity and Metabolism 13: 281–284, 2011.</a:t>
            </a:r>
            <a:endParaRPr lang="en-US" dirty="0"/>
          </a:p>
        </p:txBody>
      </p:sp>
      <p:sp>
        <p:nvSpPr>
          <p:cNvPr id="8" name="Rectangle 7"/>
          <p:cNvSpPr/>
          <p:nvPr/>
        </p:nvSpPr>
        <p:spPr>
          <a:xfrm>
            <a:off x="3810000" y="0"/>
            <a:ext cx="152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 y="1066800"/>
            <a:ext cx="3276600" cy="2862322"/>
          </a:xfrm>
          <a:prstGeom prst="rect">
            <a:avLst/>
          </a:prstGeom>
        </p:spPr>
        <p:txBody>
          <a:bodyPr wrap="square">
            <a:spAutoFit/>
          </a:bodyPr>
          <a:lstStyle/>
          <a:p>
            <a:r>
              <a:rPr lang="en-US" dirty="0" smtClean="0"/>
              <a:t>The results of the study provide significant evidence that Mg supplementation ameliorates insulin resistance in obese, insulin-resistant subjects.</a:t>
            </a:r>
          </a:p>
          <a:p>
            <a:endParaRPr lang="en-US" dirty="0" smtClean="0"/>
          </a:p>
          <a:p>
            <a:r>
              <a:rPr lang="en-US" dirty="0" smtClean="0"/>
              <a:t>Fasting plasma glucose was significantly lower in the Mg</a:t>
            </a:r>
          </a:p>
          <a:p>
            <a:r>
              <a:rPr lang="en-US" dirty="0" smtClean="0"/>
              <a:t>group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1" y="685800"/>
            <a:ext cx="9143999" cy="2667371"/>
          </a:xfrm>
          <a:prstGeom prst="rect">
            <a:avLst/>
          </a:prstGeom>
          <a:noFill/>
          <a:ln w="9525">
            <a:noFill/>
            <a:miter lim="800000"/>
            <a:headEnd/>
            <a:tailEnd/>
          </a:ln>
        </p:spPr>
      </p:pic>
      <p:sp>
        <p:nvSpPr>
          <p:cNvPr id="6" name="Rectangle 5"/>
          <p:cNvSpPr/>
          <p:nvPr/>
        </p:nvSpPr>
        <p:spPr>
          <a:xfrm>
            <a:off x="990600" y="6324600"/>
            <a:ext cx="5867400" cy="369332"/>
          </a:xfrm>
          <a:prstGeom prst="rect">
            <a:avLst/>
          </a:prstGeom>
          <a:solidFill>
            <a:schemeClr val="bg1"/>
          </a:solidFill>
        </p:spPr>
        <p:txBody>
          <a:bodyPr wrap="square">
            <a:spAutoFit/>
          </a:bodyPr>
          <a:lstStyle/>
          <a:p>
            <a:r>
              <a:rPr lang="en-US" i="1" dirty="0" smtClean="0"/>
              <a:t>Diabetes, Obesity and Metabolism 13: 281–284, 2011.</a:t>
            </a:r>
            <a:endParaRPr lang="en-US" dirty="0"/>
          </a:p>
        </p:txBody>
      </p:sp>
      <p:graphicFrame>
        <p:nvGraphicFramePr>
          <p:cNvPr id="4" name="Table 3"/>
          <p:cNvGraphicFramePr>
            <a:graphicFrameLocks noGrp="1"/>
          </p:cNvGraphicFramePr>
          <p:nvPr/>
        </p:nvGraphicFramePr>
        <p:xfrm>
          <a:off x="1600200" y="4267200"/>
          <a:ext cx="6096000" cy="1010920"/>
        </p:xfrm>
        <a:graphic>
          <a:graphicData uri="http://schemas.openxmlformats.org/drawingml/2006/table">
            <a:tbl>
              <a:tblPr firstRow="1" bandRow="1">
                <a:tableStyleId>{5C22544A-7EE6-4342-B048-85BDC9FD1C3A}</a:tableStyleId>
              </a:tblPr>
              <a:tblGrid>
                <a:gridCol w="6096000"/>
              </a:tblGrid>
              <a:tr h="370840">
                <a:tc>
                  <a:txBody>
                    <a:bodyPr/>
                    <a:lstStyle/>
                    <a:p>
                      <a:r>
                        <a:rPr lang="en-US" dirty="0" smtClean="0"/>
                        <a:t>Food Sources of Mg? </a:t>
                      </a:r>
                      <a:endParaRPr lang="en-US" dirty="0"/>
                    </a:p>
                  </a:txBody>
                  <a:tcPr/>
                </a:tc>
              </a:tr>
              <a:tr h="370840">
                <a:tc>
                  <a:txBody>
                    <a:bodyPr/>
                    <a:lstStyle/>
                    <a:p>
                      <a:r>
                        <a:rPr lang="en-US" dirty="0" smtClean="0"/>
                        <a:t>Bran, rice, wheat,</a:t>
                      </a:r>
                      <a:r>
                        <a:rPr lang="en-US" baseline="0" dirty="0" smtClean="0"/>
                        <a:t> oats, squash, pumpkin, flax, seeds, almonds, soybeans</a:t>
                      </a:r>
                      <a:endParaRPr lang="en-US" dirty="0"/>
                    </a:p>
                  </a:txBody>
                  <a:tcPr/>
                </a:tc>
              </a:tr>
            </a:tbl>
          </a:graphicData>
        </a:graphic>
      </p:graphicFrame>
      <p:sp>
        <p:nvSpPr>
          <p:cNvPr id="5" name="Rectangle 4"/>
          <p:cNvSpPr/>
          <p:nvPr/>
        </p:nvSpPr>
        <p:spPr>
          <a:xfrm>
            <a:off x="0" y="1828800"/>
            <a:ext cx="9144000" cy="4572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3200" kern="0" dirty="0" smtClean="0">
                <a:solidFill>
                  <a:schemeClr val="accent3"/>
                </a:solidFill>
                <a:latin typeface="+mn-lt"/>
              </a:rPr>
              <a:t>HTN, Heart Disease, Osteoporosis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b="1" kern="0" dirty="0" smtClean="0">
                <a:latin typeface="+mn-lt"/>
              </a:rPr>
              <a:t>low levels of Mg have been linked with heart disease and osteoporosis</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b="1" kern="0" dirty="0" smtClean="0">
                <a:latin typeface="+mn-lt"/>
              </a:rPr>
              <a:t>Low levels of K have been linked with HTN</a:t>
            </a: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2000" b="1" kern="0" dirty="0" smtClean="0">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b="1" kern="0" dirty="0" smtClean="0">
                <a:latin typeface="+mn-lt"/>
              </a:rPr>
              <a:t>there is </a:t>
            </a:r>
            <a:r>
              <a:rPr kumimoji="0" lang="en-US" sz="2000" b="1" i="0" u="none" strike="noStrike" kern="0" cap="none" spc="0" normalizeH="0" baseline="0" noProof="0" dirty="0" smtClean="0">
                <a:ln>
                  <a:noFill/>
                </a:ln>
                <a:effectLst/>
                <a:uLnTx/>
                <a:uFillTx/>
                <a:latin typeface="+mn-lt"/>
                <a:ea typeface="+mn-ea"/>
                <a:cs typeface="+mn-cs"/>
              </a:rPr>
              <a:t>little to no evidence to support taking supplements,</a:t>
            </a:r>
            <a:r>
              <a:rPr kumimoji="0" lang="en-US" sz="2000" b="1" i="0" u="none" strike="noStrike" kern="0" cap="none" spc="0" normalizeH="0" noProof="0" dirty="0" smtClean="0">
                <a:ln>
                  <a:noFill/>
                </a:ln>
                <a:effectLst/>
                <a:uLnTx/>
                <a:uFillTx/>
                <a:latin typeface="+mn-lt"/>
                <a:ea typeface="+mn-ea"/>
                <a:cs typeface="+mn-cs"/>
              </a:rPr>
              <a:t> </a:t>
            </a:r>
            <a:r>
              <a:rPr kumimoji="0" lang="en-US" sz="2000" b="1" i="0" u="none" strike="noStrike" kern="0" cap="none" spc="0" normalizeH="0" baseline="0" noProof="0" dirty="0" smtClean="0">
                <a:ln>
                  <a:noFill/>
                </a:ln>
                <a:effectLst/>
                <a:uLnTx/>
                <a:uFillTx/>
                <a:latin typeface="+mn-lt"/>
                <a:ea typeface="+mn-ea"/>
                <a:cs typeface="+mn-cs"/>
              </a:rPr>
              <a:t>antioxidants, Vitamins A, C or E, calcium, </a:t>
            </a:r>
            <a:r>
              <a:rPr kumimoji="0" lang="en-US" sz="2000" b="1" i="0" u="none" strike="noStrike" kern="0" cap="none" spc="0" normalizeH="0" baseline="0" noProof="0" dirty="0" err="1" smtClean="0">
                <a:ln>
                  <a:noFill/>
                </a:ln>
                <a:effectLst/>
                <a:uLnTx/>
                <a:uFillTx/>
                <a:latin typeface="+mn-lt"/>
                <a:ea typeface="+mn-ea"/>
                <a:cs typeface="+mn-cs"/>
              </a:rPr>
              <a:t>folate</a:t>
            </a:r>
            <a:r>
              <a:rPr lang="en-US" sz="2000" b="1" kern="0" dirty="0" smtClean="0">
                <a:latin typeface="+mn-lt"/>
              </a:rPr>
              <a:t>, </a:t>
            </a:r>
            <a:r>
              <a:rPr kumimoji="0" lang="en-US" sz="2000" b="1" i="0" u="none" strike="noStrike" kern="0" cap="none" spc="0" normalizeH="0" baseline="0" noProof="0" dirty="0" smtClean="0">
                <a:ln>
                  <a:noFill/>
                </a:ln>
                <a:effectLst/>
                <a:uLnTx/>
                <a:uFillTx/>
                <a:latin typeface="+mn-lt"/>
                <a:ea typeface="+mn-ea"/>
                <a:cs typeface="+mn-cs"/>
              </a:rPr>
              <a:t>B supplements or soy can prevent</a:t>
            </a:r>
            <a:r>
              <a:rPr kumimoji="0" lang="en-US" sz="2000" b="1" i="0" u="none" strike="noStrike" kern="0" cap="none" spc="0" normalizeH="0" noProof="0" dirty="0" smtClean="0">
                <a:ln>
                  <a:noFill/>
                </a:ln>
                <a:effectLst/>
                <a:uLnTx/>
                <a:uFillTx/>
                <a:latin typeface="+mn-lt"/>
                <a:ea typeface="+mn-ea"/>
                <a:cs typeface="+mn-cs"/>
              </a:rPr>
              <a:t> </a:t>
            </a:r>
            <a:r>
              <a:rPr lang="en-US" sz="2000" b="1" kern="0" dirty="0" smtClean="0">
                <a:latin typeface="+mn-lt"/>
              </a:rPr>
              <a:t>these </a:t>
            </a:r>
            <a:r>
              <a:rPr kumimoji="0" lang="en-US" sz="2000" b="1" i="0" u="none" strike="noStrike" kern="0" cap="none" spc="0" normalizeH="0" noProof="0" dirty="0" smtClean="0">
                <a:ln>
                  <a:noFill/>
                </a:ln>
                <a:effectLst/>
                <a:uLnTx/>
                <a:uFillTx/>
                <a:latin typeface="+mn-lt"/>
                <a:ea typeface="+mn-ea"/>
                <a:cs typeface="+mn-cs"/>
              </a:rPr>
              <a:t>disease</a:t>
            </a: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2000" b="1" kern="0" dirty="0" smtClean="0">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b="1" i="0" u="none" strike="noStrike" kern="0" cap="none" spc="0" normalizeH="0" noProof="0" dirty="0" smtClean="0">
              <a:ln>
                <a:noFill/>
              </a:ln>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772400" cy="1362075"/>
          </a:xfrm>
        </p:spPr>
        <p:txBody>
          <a:bodyPr/>
          <a:lstStyle/>
          <a:p>
            <a:r>
              <a:rPr lang="en-US" dirty="0" smtClean="0"/>
              <a:t>SO how Can I prevent or delay developing chronic health issues?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3048000"/>
            <a:ext cx="7772400" cy="1362075"/>
          </a:xfrm>
        </p:spPr>
        <p:txBody>
          <a:bodyPr/>
          <a:lstStyle/>
          <a:p>
            <a:pPr algn="ctr"/>
            <a:r>
              <a:rPr lang="en-US" dirty="0" smtClean="0"/>
              <a:t>What do I need???</a:t>
            </a:r>
            <a:endParaRPr lang="en-US" dirty="0"/>
          </a:p>
        </p:txBody>
      </p:sp>
      <p:sp>
        <p:nvSpPr>
          <p:cNvPr id="5123" name="Rectangle 3"/>
          <p:cNvSpPr>
            <a:spLocks noGrp="1" noChangeArrowheads="1"/>
          </p:cNvSpPr>
          <p:nvPr>
            <p:ph type="body" idx="1"/>
          </p:nvPr>
        </p:nvSpPr>
        <p:spPr>
          <a:xfrm>
            <a:off x="609600" y="1752600"/>
            <a:ext cx="7772400" cy="1500187"/>
          </a:xfrm>
        </p:spPr>
        <p:txBody>
          <a:bodyPr/>
          <a:lstStyle/>
          <a:p>
            <a:pPr algn="ctr"/>
            <a:r>
              <a:rPr lang="en-US" dirty="0" smtClean="0"/>
              <a:t>What should I eat in my 20’s? 30’s? 40’s?50’s? </a:t>
            </a:r>
          </a:p>
          <a:p>
            <a:pPr algn="ctr"/>
            <a:r>
              <a:rPr lang="en-US" dirty="0" smtClean="0"/>
              <a:t>How much should I take?  </a:t>
            </a:r>
          </a:p>
          <a:p>
            <a:pPr algn="ctr"/>
            <a:r>
              <a:rPr lang="en-US" dirty="0" smtClean="0"/>
              <a:t>Do women needs specific nutrients? What about Multivitamins?</a:t>
            </a:r>
          </a:p>
          <a:p>
            <a:pPr algn="ctr"/>
            <a:r>
              <a:rPr lang="en-US" dirty="0" smtClean="0"/>
              <a:t>Can my diet prevent or delay developing chronic health issues?</a:t>
            </a:r>
          </a:p>
          <a:p>
            <a:pPr algn="ctr"/>
            <a:r>
              <a:rPr lang="en-US" dirty="0" smtClean="0"/>
              <a:t>Don't I need more as I age?</a:t>
            </a:r>
          </a:p>
          <a:p>
            <a:pPr algn="ctr"/>
            <a:r>
              <a:rPr lang="en-US" dirty="0" smtClean="0"/>
              <a:t>What about my bones?</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lasbergen.com/images/fam3.gif"/>
          <p:cNvPicPr>
            <a:picLocks noChangeAspect="1" noChangeArrowheads="1"/>
          </p:cNvPicPr>
          <p:nvPr/>
        </p:nvPicPr>
        <p:blipFill>
          <a:blip r:embed="rId2" cstate="print"/>
          <a:srcRect/>
          <a:stretch>
            <a:fillRect/>
          </a:stretch>
        </p:blipFill>
        <p:spPr bwMode="auto">
          <a:xfrm>
            <a:off x="277510" y="381000"/>
            <a:ext cx="8561690" cy="639154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bwMode="auto">
          <a:xfrm>
            <a:off x="457200" y="9906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accent3"/>
                </a:solidFill>
                <a:effectLst/>
                <a:uLnTx/>
                <a:uFillTx/>
                <a:latin typeface="+mn-lt"/>
                <a:ea typeface="+mn-ea"/>
                <a:cs typeface="+mn-cs"/>
              </a:rPr>
              <a:t>Potassium</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kern="0" dirty="0" smtClean="0">
                <a:solidFill>
                  <a:schemeClr val="accent3"/>
                </a:solidFill>
                <a:latin typeface="+mn-lt"/>
              </a:rPr>
              <a:t>	American Heart association:</a:t>
            </a:r>
          </a:p>
          <a:p>
            <a:pPr>
              <a:spcBef>
                <a:spcPct val="20000"/>
              </a:spcBef>
            </a:pPr>
            <a:r>
              <a:rPr kumimoji="0" lang="en-US" sz="2800" b="0" i="0" u="none" strike="noStrike" kern="0" cap="none" spc="0" normalizeH="0" baseline="0" noProof="0" dirty="0" smtClean="0">
                <a:ln>
                  <a:noFill/>
                </a:ln>
                <a:solidFill>
                  <a:schemeClr val="accent3"/>
                </a:solidFill>
                <a:effectLst/>
                <a:uLnTx/>
                <a:uFillTx/>
                <a:latin typeface="+mn-lt"/>
                <a:ea typeface="+mn-ea"/>
                <a:cs typeface="+mn-cs"/>
              </a:rPr>
              <a:t>	</a:t>
            </a:r>
            <a:r>
              <a:rPr lang="en-US" sz="2800" dirty="0" smtClean="0"/>
              <a:t>A diet that includes natural sources of potassium is important in controlling blood pressure because potassium lessens the effects of sodium. The recommended daily intake of potassium for an average adult is about 4,700 milligrams per day.</a:t>
            </a: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3200" kern="0" dirty="0" smtClean="0">
              <a:solidFill>
                <a:schemeClr val="accent3"/>
              </a:solidFill>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accent3"/>
                </a:solidFill>
                <a:effectLst/>
                <a:uLnTx/>
                <a:uFillTx/>
                <a:latin typeface="+mn-lt"/>
                <a:ea typeface="+mn-ea"/>
                <a:cs typeface="+mn-cs"/>
              </a:rPr>
              <a:t> </a:t>
            </a:r>
            <a:endParaRPr kumimoji="0" lang="en-US" sz="3200" b="0" i="0" u="none" strike="noStrike" kern="0" cap="none" spc="0" normalizeH="0" baseline="0" noProof="0" dirty="0">
              <a:ln>
                <a:noFill/>
              </a:ln>
              <a:solidFill>
                <a:schemeClr val="accent3"/>
              </a:solidFill>
              <a:effectLst/>
              <a:uLnTx/>
              <a:uFillTx/>
              <a:latin typeface="+mn-lt"/>
              <a:ea typeface="+mn-ea"/>
              <a:cs typeface="+mn-cs"/>
            </a:endParaRPr>
          </a:p>
        </p:txBody>
      </p:sp>
      <p:sp>
        <p:nvSpPr>
          <p:cNvPr id="3" name="Title 5"/>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accent2"/>
                </a:solidFill>
                <a:latin typeface="+mj-lt"/>
                <a:ea typeface="+mj-ea"/>
                <a:cs typeface="+mj-cs"/>
              </a:rPr>
              <a:t>Hypertension</a:t>
            </a:r>
            <a:r>
              <a:rPr kumimoji="0" lang="en-US" sz="4400" b="0" i="0" u="none" strike="noStrike" kern="0" cap="none" spc="0" normalizeH="0" baseline="0" noProof="0" dirty="0" smtClean="0">
                <a:ln>
                  <a:noFill/>
                </a:ln>
                <a:solidFill>
                  <a:schemeClr val="accent2"/>
                </a:solidFill>
                <a:effectLst/>
                <a:uLnTx/>
                <a:uFillTx/>
                <a:latin typeface="+mj-lt"/>
                <a:ea typeface="+mj-ea"/>
                <a:cs typeface="+mj-cs"/>
              </a:rPr>
              <a:t> </a:t>
            </a: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graphicFrame>
        <p:nvGraphicFramePr>
          <p:cNvPr id="4" name="Table 3"/>
          <p:cNvGraphicFramePr>
            <a:graphicFrameLocks noGrp="1"/>
          </p:cNvGraphicFramePr>
          <p:nvPr/>
        </p:nvGraphicFramePr>
        <p:xfrm>
          <a:off x="990600" y="5105400"/>
          <a:ext cx="6096000" cy="1005840"/>
        </p:xfrm>
        <a:graphic>
          <a:graphicData uri="http://schemas.openxmlformats.org/drawingml/2006/table">
            <a:tbl>
              <a:tblPr firstRow="1" bandRow="1">
                <a:tableStyleId>{5C22544A-7EE6-4342-B048-85BDC9FD1C3A}</a:tableStyleId>
              </a:tblPr>
              <a:tblGrid>
                <a:gridCol w="6096000"/>
              </a:tblGrid>
              <a:tr h="0">
                <a:tc>
                  <a:txBody>
                    <a:bodyPr/>
                    <a:lstStyle/>
                    <a:p>
                      <a:r>
                        <a:rPr lang="en-US" dirty="0" smtClean="0"/>
                        <a:t>Food Sources of Potassium?</a:t>
                      </a:r>
                      <a:r>
                        <a:rPr lang="en-US" baseline="0" dirty="0" smtClean="0"/>
                        <a:t> </a:t>
                      </a:r>
                      <a:endParaRPr lang="en-US" dirty="0"/>
                    </a:p>
                  </a:txBody>
                  <a:tcPr/>
                </a:tc>
              </a:tr>
              <a:tr h="0">
                <a:tc>
                  <a:txBody>
                    <a:bodyPr/>
                    <a:lstStyle/>
                    <a:p>
                      <a:r>
                        <a:rPr lang="en-US" dirty="0" smtClean="0"/>
                        <a:t>Beans, dark leafy greens,</a:t>
                      </a:r>
                      <a:r>
                        <a:rPr lang="en-US" baseline="0" dirty="0" smtClean="0"/>
                        <a:t> potatoes, oranges, apricots, avocados, mushrooms, fish, bananas</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bwMode="auto">
          <a:xfrm>
            <a:off x="457200" y="9906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3200" kern="0" dirty="0" smtClean="0">
                <a:latin typeface="+mn-lt"/>
              </a:rPr>
              <a:t>Sodium</a:t>
            </a:r>
            <a:r>
              <a:rPr kumimoji="0" lang="en-US" sz="2800" b="0" i="0" u="none" strike="noStrike" kern="0" cap="none" spc="0" normalizeH="0" baseline="0" noProof="0" dirty="0" smtClean="0">
                <a:ln>
                  <a:noFill/>
                </a:ln>
                <a:effectLst/>
                <a:uLnTx/>
                <a:uFillTx/>
                <a:latin typeface="+mn-lt"/>
                <a:ea typeface="+mn-ea"/>
                <a:cs typeface="+mn-cs"/>
              </a:rPr>
              <a:t>	</a:t>
            </a:r>
          </a:p>
          <a:p>
            <a:pPr>
              <a:spcBef>
                <a:spcPct val="20000"/>
              </a:spcBef>
              <a:buFont typeface="Arial" pitchFamily="34" charset="0"/>
              <a:buChar char="•"/>
            </a:pPr>
            <a:r>
              <a:rPr lang="en-US" sz="2800" kern="0" dirty="0" smtClean="0">
                <a:latin typeface="+mn-lt"/>
              </a:rPr>
              <a:t>2000 mg/day for most healthy individuals </a:t>
            </a:r>
          </a:p>
          <a:p>
            <a:pPr>
              <a:spcBef>
                <a:spcPct val="20000"/>
              </a:spcBef>
              <a:buFont typeface="Arial" pitchFamily="34" charset="0"/>
              <a:buChar char="•"/>
            </a:pPr>
            <a:r>
              <a:rPr lang="en-US" sz="2800" kern="0" dirty="0" smtClean="0">
                <a:latin typeface="+mn-lt"/>
              </a:rPr>
              <a:t>1500 mg/day for:</a:t>
            </a:r>
          </a:p>
          <a:p>
            <a:pPr lvl="1">
              <a:spcBef>
                <a:spcPct val="20000"/>
              </a:spcBef>
              <a:buFont typeface="Arial" pitchFamily="34" charset="0"/>
              <a:buChar char="•"/>
            </a:pPr>
            <a:r>
              <a:rPr lang="en-US" sz="2800" kern="0" dirty="0" smtClean="0">
                <a:latin typeface="+mn-lt"/>
              </a:rPr>
              <a:t>adults over the age of 51</a:t>
            </a:r>
          </a:p>
          <a:p>
            <a:pPr lvl="1">
              <a:spcBef>
                <a:spcPct val="20000"/>
              </a:spcBef>
              <a:buFont typeface="Arial" pitchFamily="34" charset="0"/>
              <a:buChar char="•"/>
            </a:pPr>
            <a:r>
              <a:rPr lang="en-US" sz="2800" kern="0" dirty="0" smtClean="0">
                <a:latin typeface="+mn-lt"/>
              </a:rPr>
              <a:t>African American</a:t>
            </a:r>
          </a:p>
          <a:p>
            <a:pPr lvl="1">
              <a:spcBef>
                <a:spcPct val="20000"/>
              </a:spcBef>
              <a:buFont typeface="Arial" pitchFamily="34" charset="0"/>
              <a:buChar char="•"/>
            </a:pPr>
            <a:r>
              <a:rPr lang="en-US" sz="2800" kern="0" dirty="0" smtClean="0">
                <a:latin typeface="+mn-lt"/>
              </a:rPr>
              <a:t>HTN</a:t>
            </a:r>
          </a:p>
          <a:p>
            <a:pPr lvl="1">
              <a:spcBef>
                <a:spcPct val="20000"/>
              </a:spcBef>
              <a:buFont typeface="Arial" pitchFamily="34" charset="0"/>
              <a:buChar char="•"/>
            </a:pPr>
            <a:r>
              <a:rPr lang="en-US" sz="2800" kern="0" dirty="0" smtClean="0">
                <a:latin typeface="+mn-lt"/>
              </a:rPr>
              <a:t>CKD</a:t>
            </a:r>
          </a:p>
          <a:p>
            <a:pPr lvl="1">
              <a:spcBef>
                <a:spcPct val="20000"/>
              </a:spcBef>
              <a:buFont typeface="Arial" pitchFamily="34" charset="0"/>
              <a:buChar char="•"/>
            </a:pPr>
            <a:r>
              <a:rPr lang="en-US" sz="2800" kern="0" dirty="0" smtClean="0">
                <a:latin typeface="+mn-lt"/>
              </a:rPr>
              <a:t>DM </a:t>
            </a:r>
            <a:endParaRPr lang="en-US" sz="2800" dirty="0" smtClean="0"/>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3200" kern="0" dirty="0" smtClean="0">
              <a:solidFill>
                <a:schemeClr val="accent3"/>
              </a:solidFill>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accent3"/>
                </a:solidFill>
                <a:effectLst/>
                <a:uLnTx/>
                <a:uFillTx/>
                <a:latin typeface="+mn-lt"/>
                <a:ea typeface="+mn-ea"/>
                <a:cs typeface="+mn-cs"/>
              </a:rPr>
              <a:t> </a:t>
            </a:r>
            <a:endParaRPr kumimoji="0" lang="en-US" sz="3200" b="0" i="0" u="none" strike="noStrike" kern="0" cap="none" spc="0" normalizeH="0" baseline="0" noProof="0" dirty="0">
              <a:ln>
                <a:noFill/>
              </a:ln>
              <a:solidFill>
                <a:schemeClr val="accent3"/>
              </a:solidFill>
              <a:effectLst/>
              <a:uLnTx/>
              <a:uFillTx/>
              <a:latin typeface="+mn-lt"/>
              <a:ea typeface="+mn-ea"/>
              <a:cs typeface="+mn-cs"/>
            </a:endParaRPr>
          </a:p>
        </p:txBody>
      </p:sp>
      <p:sp>
        <p:nvSpPr>
          <p:cNvPr id="3" name="Title 5"/>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accent2"/>
                </a:solidFill>
                <a:latin typeface="+mj-lt"/>
                <a:ea typeface="+mj-ea"/>
                <a:cs typeface="+mj-cs"/>
              </a:rPr>
              <a:t>Hypertension</a:t>
            </a:r>
            <a:r>
              <a:rPr kumimoji="0" lang="en-US" sz="4400" b="0" i="0" u="none" strike="noStrike" kern="0" cap="none" spc="0" normalizeH="0" baseline="0" noProof="0" dirty="0" smtClean="0">
                <a:ln>
                  <a:noFill/>
                </a:ln>
                <a:solidFill>
                  <a:schemeClr val="accent2"/>
                </a:solidFill>
                <a:effectLst/>
                <a:uLnTx/>
                <a:uFillTx/>
                <a:latin typeface="+mj-lt"/>
                <a:ea typeface="+mj-ea"/>
                <a:cs typeface="+mj-cs"/>
              </a:rPr>
              <a:t> </a:t>
            </a: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457200" y="274638"/>
            <a:ext cx="8229600" cy="1143000"/>
          </a:xfrm>
        </p:spPr>
        <p:txBody>
          <a:bodyPr/>
          <a:lstStyle/>
          <a:p>
            <a:r>
              <a:rPr lang="en-US" sz="4000" dirty="0" smtClean="0"/>
              <a:t>Heart Disease </a:t>
            </a:r>
            <a:br>
              <a:rPr lang="en-US" sz="4000" dirty="0" smtClean="0"/>
            </a:br>
            <a:endParaRPr lang="en-US" sz="4000" dirty="0"/>
          </a:p>
        </p:txBody>
      </p:sp>
      <p:graphicFrame>
        <p:nvGraphicFramePr>
          <p:cNvPr id="5" name="Table 4"/>
          <p:cNvGraphicFramePr>
            <a:graphicFrameLocks noGrp="1"/>
          </p:cNvGraphicFramePr>
          <p:nvPr/>
        </p:nvGraphicFramePr>
        <p:xfrm>
          <a:off x="914400" y="1066801"/>
          <a:ext cx="7239000" cy="4190997"/>
        </p:xfrm>
        <a:graphic>
          <a:graphicData uri="http://schemas.openxmlformats.org/drawingml/2006/table">
            <a:tbl>
              <a:tblPr firstRow="1" bandRow="1">
                <a:tableStyleId>{5C22544A-7EE6-4342-B048-85BDC9FD1C3A}</a:tableStyleId>
              </a:tblPr>
              <a:tblGrid>
                <a:gridCol w="1447800"/>
                <a:gridCol w="1447800"/>
                <a:gridCol w="1447800"/>
                <a:gridCol w="1447800"/>
                <a:gridCol w="1447800"/>
              </a:tblGrid>
              <a:tr h="614527">
                <a:tc gridSpan="5">
                  <a:txBody>
                    <a:bodyPr/>
                    <a:lstStyle/>
                    <a:p>
                      <a:pPr marL="0" marR="0" algn="ctr">
                        <a:lnSpc>
                          <a:spcPct val="115000"/>
                        </a:lnSpc>
                        <a:spcBef>
                          <a:spcPts val="0"/>
                        </a:spcBef>
                        <a:spcAft>
                          <a:spcPts val="0"/>
                        </a:spcAft>
                      </a:pPr>
                      <a:r>
                        <a:rPr lang="en-US" sz="1400" b="1" dirty="0">
                          <a:latin typeface="Times New Roman"/>
                          <a:ea typeface="Calibri"/>
                          <a:cs typeface="Times New Roman"/>
                        </a:rPr>
                        <a:t>Total Fat, Saturated Fat and Trans Fat Recommendations by Calorie </a:t>
                      </a:r>
                      <a:r>
                        <a:rPr lang="en-US" sz="1400" b="1" dirty="0" smtClean="0">
                          <a:latin typeface="Times New Roman"/>
                          <a:ea typeface="Calibri"/>
                          <a:cs typeface="Times New Roman"/>
                        </a:rPr>
                        <a:t>Level - AHA</a:t>
                      </a:r>
                      <a:endParaRPr lang="en-US" sz="1400" b="1"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1400" dirty="0">
                        <a:latin typeface="Calibri"/>
                        <a:ea typeface="Calibri"/>
                        <a:cs typeface="Times New Roman"/>
                      </a:endParaRPr>
                    </a:p>
                  </a:txBody>
                  <a:tcPr marL="68580" marR="68580" marT="0" marB="0"/>
                </a:tc>
              </a:tr>
              <a:tr h="790106">
                <a:tc>
                  <a:txBody>
                    <a:bodyPr/>
                    <a:lstStyle/>
                    <a:p>
                      <a:pPr marL="0" marR="0" algn="ctr">
                        <a:lnSpc>
                          <a:spcPct val="115000"/>
                        </a:lnSpc>
                        <a:spcBef>
                          <a:spcPts val="0"/>
                        </a:spcBef>
                        <a:spcAft>
                          <a:spcPts val="0"/>
                        </a:spcAft>
                      </a:pPr>
                      <a:r>
                        <a:rPr lang="en-US" sz="1400" b="1">
                          <a:latin typeface="Times New Roman"/>
                          <a:ea typeface="Calibri"/>
                          <a:cs typeface="Times New Roman"/>
                        </a:rPr>
                        <a:t>Calorie Level Daily</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latin typeface="Times New Roman"/>
                          <a:ea typeface="Calibri"/>
                          <a:cs typeface="Times New Roman"/>
                        </a:rPr>
                        <a:t>Total Fat</a:t>
                      </a:r>
                      <a:endParaRPr lang="en-US" sz="1400" b="1" dirty="0">
                        <a:latin typeface="Calibri"/>
                        <a:ea typeface="Calibri"/>
                        <a:cs typeface="Times New Roman"/>
                      </a:endParaRPr>
                    </a:p>
                    <a:p>
                      <a:pPr marL="0" marR="0" algn="ctr">
                        <a:lnSpc>
                          <a:spcPct val="115000"/>
                        </a:lnSpc>
                        <a:spcBef>
                          <a:spcPts val="0"/>
                        </a:spcBef>
                        <a:spcAft>
                          <a:spcPts val="0"/>
                        </a:spcAft>
                      </a:pPr>
                      <a:r>
                        <a:rPr lang="en-US" sz="1400" b="1" dirty="0">
                          <a:latin typeface="Times New Roman"/>
                          <a:ea typeface="Calibri"/>
                          <a:cs typeface="Times New Roman"/>
                        </a:rPr>
                        <a:t>30% or Less</a:t>
                      </a:r>
                      <a:endParaRPr lang="en-US" sz="1400" b="1" dirty="0">
                        <a:latin typeface="Calibri"/>
                        <a:ea typeface="Calibri"/>
                        <a:cs typeface="Times New Roman"/>
                      </a:endParaRPr>
                    </a:p>
                    <a:p>
                      <a:pPr marL="0" marR="0" algn="ctr">
                        <a:lnSpc>
                          <a:spcPct val="115000"/>
                        </a:lnSpc>
                        <a:spcBef>
                          <a:spcPts val="0"/>
                        </a:spcBef>
                        <a:spcAft>
                          <a:spcPts val="0"/>
                        </a:spcAft>
                      </a:pPr>
                      <a:r>
                        <a:rPr lang="en-US" sz="1400" b="1" dirty="0">
                          <a:latin typeface="Times New Roman"/>
                          <a:ea typeface="Calibri"/>
                          <a:cs typeface="Times New Roman"/>
                        </a:rPr>
                        <a:t>(grams)</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latin typeface="Times New Roman"/>
                          <a:ea typeface="Calibri"/>
                          <a:cs typeface="Times New Roman"/>
                        </a:rPr>
                        <a:t>Saturated Fat</a:t>
                      </a:r>
                      <a:endParaRPr lang="en-US" sz="1400" b="1" dirty="0">
                        <a:latin typeface="Calibri"/>
                        <a:ea typeface="Calibri"/>
                        <a:cs typeface="Times New Roman"/>
                      </a:endParaRPr>
                    </a:p>
                    <a:p>
                      <a:pPr marL="0" marR="0" algn="ctr">
                        <a:lnSpc>
                          <a:spcPct val="115000"/>
                        </a:lnSpc>
                        <a:spcBef>
                          <a:spcPts val="0"/>
                        </a:spcBef>
                        <a:spcAft>
                          <a:spcPts val="0"/>
                        </a:spcAft>
                      </a:pPr>
                      <a:r>
                        <a:rPr lang="en-US" sz="1400" b="1" dirty="0">
                          <a:latin typeface="Times New Roman"/>
                          <a:ea typeface="Calibri"/>
                          <a:cs typeface="Times New Roman"/>
                        </a:rPr>
                        <a:t>Less than 7%</a:t>
                      </a:r>
                      <a:endParaRPr lang="en-US" sz="1400" b="1" dirty="0">
                        <a:latin typeface="Calibri"/>
                        <a:ea typeface="Calibri"/>
                        <a:cs typeface="Times New Roman"/>
                      </a:endParaRPr>
                    </a:p>
                    <a:p>
                      <a:pPr marL="0" marR="0" algn="ctr">
                        <a:lnSpc>
                          <a:spcPct val="115000"/>
                        </a:lnSpc>
                        <a:spcBef>
                          <a:spcPts val="0"/>
                        </a:spcBef>
                        <a:spcAft>
                          <a:spcPts val="0"/>
                        </a:spcAft>
                      </a:pPr>
                      <a:r>
                        <a:rPr lang="en-US" sz="1400" b="1" dirty="0">
                          <a:latin typeface="Times New Roman"/>
                          <a:ea typeface="Calibri"/>
                          <a:cs typeface="Times New Roman"/>
                        </a:rPr>
                        <a:t>(grams)</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Trans Fat</a:t>
                      </a:r>
                      <a:endParaRPr lang="en-US" sz="1400" b="1">
                        <a:latin typeface="Calibri"/>
                        <a:ea typeface="Calibri"/>
                        <a:cs typeface="Times New Roman"/>
                      </a:endParaRPr>
                    </a:p>
                    <a:p>
                      <a:pPr marL="0" marR="0" algn="ctr">
                        <a:lnSpc>
                          <a:spcPct val="115000"/>
                        </a:lnSpc>
                        <a:spcBef>
                          <a:spcPts val="0"/>
                        </a:spcBef>
                        <a:spcAft>
                          <a:spcPts val="0"/>
                        </a:spcAft>
                      </a:pPr>
                      <a:r>
                        <a:rPr lang="en-US" sz="1400" b="1">
                          <a:latin typeface="Times New Roman"/>
                          <a:ea typeface="Calibri"/>
                          <a:cs typeface="Times New Roman"/>
                        </a:rPr>
                        <a:t>Less than 1%</a:t>
                      </a:r>
                      <a:endParaRPr lang="en-US" sz="1400" b="1">
                        <a:latin typeface="Calibri"/>
                        <a:ea typeface="Calibri"/>
                        <a:cs typeface="Times New Roman"/>
                      </a:endParaRPr>
                    </a:p>
                    <a:p>
                      <a:pPr marL="0" marR="0" algn="ctr">
                        <a:lnSpc>
                          <a:spcPct val="115000"/>
                        </a:lnSpc>
                        <a:spcBef>
                          <a:spcPts val="0"/>
                        </a:spcBef>
                        <a:spcAft>
                          <a:spcPts val="0"/>
                        </a:spcAft>
                      </a:pPr>
                      <a:r>
                        <a:rPr lang="en-US" sz="1400" b="1">
                          <a:latin typeface="Times New Roman"/>
                          <a:ea typeface="Calibri"/>
                          <a:cs typeface="Times New Roman"/>
                        </a:rPr>
                        <a:t>(grams)</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Calorie Level Daily</a:t>
                      </a:r>
                      <a:endParaRPr lang="en-US" sz="1400" b="1">
                        <a:latin typeface="Calibri"/>
                        <a:ea typeface="Calibri"/>
                        <a:cs typeface="Times New Roman"/>
                      </a:endParaRPr>
                    </a:p>
                  </a:txBody>
                  <a:tcPr marL="68580" marR="68580" marT="0" marB="0"/>
                </a:tc>
              </a:tr>
              <a:tr h="464394">
                <a:tc>
                  <a:txBody>
                    <a:bodyPr/>
                    <a:lstStyle/>
                    <a:p>
                      <a:pPr marL="0" marR="0" algn="ctr">
                        <a:lnSpc>
                          <a:spcPct val="115000"/>
                        </a:lnSpc>
                        <a:spcBef>
                          <a:spcPts val="0"/>
                        </a:spcBef>
                        <a:spcAft>
                          <a:spcPts val="0"/>
                        </a:spcAft>
                      </a:pPr>
                      <a:r>
                        <a:rPr lang="en-US" sz="1400" b="1">
                          <a:latin typeface="Times New Roman"/>
                          <a:ea typeface="Calibri"/>
                          <a:cs typeface="Times New Roman"/>
                        </a:rPr>
                        <a:t>1200</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40 or less</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Less than 9</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Less than 1</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1200</a:t>
                      </a:r>
                      <a:endParaRPr lang="en-US" sz="1400" b="1">
                        <a:latin typeface="Calibri"/>
                        <a:ea typeface="Calibri"/>
                        <a:cs typeface="Times New Roman"/>
                      </a:endParaRPr>
                    </a:p>
                  </a:txBody>
                  <a:tcPr marL="68580" marR="68580" marT="0" marB="0"/>
                </a:tc>
              </a:tr>
              <a:tr h="464394">
                <a:tc>
                  <a:txBody>
                    <a:bodyPr/>
                    <a:lstStyle/>
                    <a:p>
                      <a:pPr marL="0" marR="0" algn="ctr">
                        <a:lnSpc>
                          <a:spcPct val="115000"/>
                        </a:lnSpc>
                        <a:spcBef>
                          <a:spcPts val="0"/>
                        </a:spcBef>
                        <a:spcAft>
                          <a:spcPts val="0"/>
                        </a:spcAft>
                      </a:pPr>
                      <a:r>
                        <a:rPr lang="en-US" sz="1400" b="1">
                          <a:latin typeface="Times New Roman"/>
                          <a:ea typeface="Calibri"/>
                          <a:cs typeface="Times New Roman"/>
                        </a:rPr>
                        <a:t>1500</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50 or less</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Less than 12</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Less than 1</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1500</a:t>
                      </a:r>
                      <a:endParaRPr lang="en-US" sz="1400" b="1">
                        <a:latin typeface="Calibri"/>
                        <a:ea typeface="Calibri"/>
                        <a:cs typeface="Times New Roman"/>
                      </a:endParaRPr>
                    </a:p>
                  </a:txBody>
                  <a:tcPr marL="68580" marR="68580" marT="0" marB="0"/>
                </a:tc>
              </a:tr>
              <a:tr h="464394">
                <a:tc>
                  <a:txBody>
                    <a:bodyPr/>
                    <a:lstStyle/>
                    <a:p>
                      <a:pPr marL="0" marR="0" algn="ctr">
                        <a:lnSpc>
                          <a:spcPct val="115000"/>
                        </a:lnSpc>
                        <a:spcBef>
                          <a:spcPts val="0"/>
                        </a:spcBef>
                        <a:spcAft>
                          <a:spcPts val="0"/>
                        </a:spcAft>
                      </a:pPr>
                      <a:r>
                        <a:rPr lang="en-US" sz="1400" b="1">
                          <a:latin typeface="Times New Roman"/>
                          <a:ea typeface="Calibri"/>
                          <a:cs typeface="Times New Roman"/>
                        </a:rPr>
                        <a:t>1800</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60 or less</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Less than 14</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latin typeface="Times New Roman"/>
                          <a:ea typeface="Calibri"/>
                          <a:cs typeface="Times New Roman"/>
                        </a:rPr>
                        <a:t>Less than 1</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1800</a:t>
                      </a:r>
                      <a:endParaRPr lang="en-US" sz="1400" b="1">
                        <a:latin typeface="Calibri"/>
                        <a:ea typeface="Calibri"/>
                        <a:cs typeface="Times New Roman"/>
                      </a:endParaRPr>
                    </a:p>
                  </a:txBody>
                  <a:tcPr marL="68580" marR="68580" marT="0" marB="0"/>
                </a:tc>
              </a:tr>
              <a:tr h="464394">
                <a:tc>
                  <a:txBody>
                    <a:bodyPr/>
                    <a:lstStyle/>
                    <a:p>
                      <a:pPr marL="0" marR="0" algn="ctr">
                        <a:lnSpc>
                          <a:spcPct val="115000"/>
                        </a:lnSpc>
                        <a:spcBef>
                          <a:spcPts val="0"/>
                        </a:spcBef>
                        <a:spcAft>
                          <a:spcPts val="0"/>
                        </a:spcAft>
                      </a:pPr>
                      <a:r>
                        <a:rPr lang="en-US" sz="1400" b="1">
                          <a:latin typeface="Times New Roman"/>
                          <a:ea typeface="Calibri"/>
                          <a:cs typeface="Times New Roman"/>
                        </a:rPr>
                        <a:t>2100</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latin typeface="Times New Roman"/>
                          <a:ea typeface="Calibri"/>
                          <a:cs typeface="Times New Roman"/>
                        </a:rPr>
                        <a:t>67 or less</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Less than 16</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Less than 2</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2100</a:t>
                      </a:r>
                      <a:endParaRPr lang="en-US" sz="1400" b="1">
                        <a:latin typeface="Calibri"/>
                        <a:ea typeface="Calibri"/>
                        <a:cs typeface="Times New Roman"/>
                      </a:endParaRPr>
                    </a:p>
                  </a:txBody>
                  <a:tcPr marL="68580" marR="68580" marT="0" marB="0"/>
                </a:tc>
              </a:tr>
              <a:tr h="464394">
                <a:tc>
                  <a:txBody>
                    <a:bodyPr/>
                    <a:lstStyle/>
                    <a:p>
                      <a:pPr marL="0" marR="0" algn="ctr">
                        <a:lnSpc>
                          <a:spcPct val="115000"/>
                        </a:lnSpc>
                        <a:spcBef>
                          <a:spcPts val="0"/>
                        </a:spcBef>
                        <a:spcAft>
                          <a:spcPts val="0"/>
                        </a:spcAft>
                      </a:pPr>
                      <a:r>
                        <a:rPr lang="en-US" sz="1400" b="1">
                          <a:latin typeface="Times New Roman"/>
                          <a:ea typeface="Calibri"/>
                          <a:cs typeface="Times New Roman"/>
                        </a:rPr>
                        <a:t>2200</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73 or less</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Less than 17</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Less than 2</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2200</a:t>
                      </a:r>
                      <a:endParaRPr lang="en-US" sz="1400" b="1">
                        <a:latin typeface="Calibri"/>
                        <a:ea typeface="Calibri"/>
                        <a:cs typeface="Times New Roman"/>
                      </a:endParaRPr>
                    </a:p>
                  </a:txBody>
                  <a:tcPr marL="68580" marR="68580" marT="0" marB="0"/>
                </a:tc>
              </a:tr>
              <a:tr h="464394">
                <a:tc>
                  <a:txBody>
                    <a:bodyPr/>
                    <a:lstStyle/>
                    <a:p>
                      <a:pPr marL="0" marR="0" algn="ctr">
                        <a:lnSpc>
                          <a:spcPct val="115000"/>
                        </a:lnSpc>
                        <a:spcBef>
                          <a:spcPts val="0"/>
                        </a:spcBef>
                        <a:spcAft>
                          <a:spcPts val="0"/>
                        </a:spcAft>
                      </a:pPr>
                      <a:r>
                        <a:rPr lang="en-US" sz="1400" b="1" dirty="0">
                          <a:latin typeface="Times New Roman"/>
                          <a:ea typeface="Calibri"/>
                          <a:cs typeface="Times New Roman"/>
                        </a:rPr>
                        <a:t>2500</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83 or less</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Times New Roman"/>
                          <a:ea typeface="Calibri"/>
                          <a:cs typeface="Times New Roman"/>
                        </a:rPr>
                        <a:t>Less than 19</a:t>
                      </a:r>
                      <a:endParaRPr lang="en-US" sz="1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latin typeface="Times New Roman"/>
                          <a:ea typeface="Calibri"/>
                          <a:cs typeface="Times New Roman"/>
                        </a:rPr>
                        <a:t>Less than 2</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latin typeface="Times New Roman"/>
                          <a:ea typeface="Calibri"/>
                          <a:cs typeface="Times New Roman"/>
                        </a:rPr>
                        <a:t>2500</a:t>
                      </a:r>
                      <a:endParaRPr lang="en-US" sz="1400" b="1" dirty="0">
                        <a:latin typeface="Calibri"/>
                        <a:ea typeface="Calibri"/>
                        <a:cs typeface="Times New Roman"/>
                      </a:endParaRPr>
                    </a:p>
                  </a:txBody>
                  <a:tcPr marL="68580" marR="68580" marT="0" marB="0"/>
                </a:tc>
              </a:tr>
            </a:tbl>
          </a:graphicData>
        </a:graphic>
      </p:graphicFrame>
      <p:sp>
        <p:nvSpPr>
          <p:cNvPr id="6" name="Title 5"/>
          <p:cNvSpPr txBox="1">
            <a:spLocks/>
          </p:cNvSpPr>
          <p:nvPr/>
        </p:nvSpPr>
        <p:spPr bwMode="auto">
          <a:xfrm>
            <a:off x="533400" y="5486400"/>
            <a:ext cx="8229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2000" b="1" kern="0" dirty="0" smtClean="0">
              <a:solidFill>
                <a:schemeClr val="accent2"/>
              </a:solidFill>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2000" b="1" kern="0" dirty="0" smtClean="0">
                <a:solidFill>
                  <a:schemeClr val="accent2"/>
                </a:solidFill>
                <a:latin typeface="+mj-lt"/>
                <a:ea typeface="+mj-ea"/>
                <a:cs typeface="+mj-cs"/>
              </a:rPr>
              <a:t>Fiber = 25-35 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accent2"/>
                </a:solidFill>
                <a:effectLst/>
                <a:uLnTx/>
                <a:uFillTx/>
                <a:latin typeface="+mj-lt"/>
                <a:ea typeface="+mj-ea"/>
                <a:cs typeface="+mj-cs"/>
              </a:rPr>
              <a:t>Soluble</a:t>
            </a:r>
            <a:r>
              <a:rPr kumimoji="0" lang="en-US" sz="2000" b="1" i="0" u="none" strike="noStrike" kern="0" cap="none" spc="0" normalizeH="0" noProof="0" dirty="0" smtClean="0">
                <a:ln>
                  <a:noFill/>
                </a:ln>
                <a:solidFill>
                  <a:schemeClr val="accent2"/>
                </a:solidFill>
                <a:effectLst/>
                <a:uLnTx/>
                <a:uFillTx/>
                <a:latin typeface="+mj-lt"/>
                <a:ea typeface="+mj-ea"/>
                <a:cs typeface="+mj-cs"/>
              </a:rPr>
              <a:t> Fiber 10 g</a:t>
            </a:r>
            <a:r>
              <a:rPr kumimoji="0" lang="en-US" sz="2000" b="1" i="0" u="none" strike="noStrike" kern="0" cap="none" spc="0" normalizeH="0" baseline="0" noProof="0" dirty="0" smtClean="0">
                <a:ln>
                  <a:noFill/>
                </a:ln>
                <a:solidFill>
                  <a:schemeClr val="accent2"/>
                </a:solidFill>
                <a:effectLst/>
                <a:uLnTx/>
                <a:uFillTx/>
                <a:latin typeface="+mj-lt"/>
                <a:ea typeface="+mj-ea"/>
                <a:cs typeface="+mj-cs"/>
              </a:rPr>
              <a:t> </a:t>
            </a:r>
            <a:br>
              <a:rPr kumimoji="0" lang="en-US" sz="2000" b="1" i="0" u="none" strike="noStrike" kern="0" cap="none" spc="0" normalizeH="0" baseline="0" noProof="0" dirty="0" smtClean="0">
                <a:ln>
                  <a:noFill/>
                </a:ln>
                <a:solidFill>
                  <a:schemeClr val="accent2"/>
                </a:solidFill>
                <a:effectLst/>
                <a:uLnTx/>
                <a:uFillTx/>
                <a:latin typeface="+mj-lt"/>
                <a:ea typeface="+mj-ea"/>
                <a:cs typeface="+mj-cs"/>
              </a:rPr>
            </a:br>
            <a:endParaRPr kumimoji="0" lang="en-US" sz="2000" b="1" i="0" u="none" strike="noStrike" kern="0" cap="none" spc="0" normalizeH="0" baseline="0" noProof="0" dirty="0">
              <a:ln>
                <a:noFill/>
              </a:ln>
              <a:solidFill>
                <a:schemeClr val="accent2"/>
              </a:solidFill>
              <a:effectLst/>
              <a:uLnTx/>
              <a:uFillTx/>
              <a:latin typeface="+mj-lt"/>
              <a:ea typeface="+mj-ea"/>
              <a:cs typeface="+mj-cs"/>
            </a:endParaRPr>
          </a:p>
        </p:txBody>
      </p:sp>
      <p:sp>
        <p:nvSpPr>
          <p:cNvPr id="8" name="Rectangle 7"/>
          <p:cNvSpPr/>
          <p:nvPr/>
        </p:nvSpPr>
        <p:spPr>
          <a:xfrm>
            <a:off x="762000" y="2895600"/>
            <a:ext cx="7696200" cy="533400"/>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457200" y="457200"/>
            <a:ext cx="8229600" cy="1143000"/>
          </a:xfrm>
        </p:spPr>
        <p:txBody>
          <a:bodyPr/>
          <a:lstStyle/>
          <a:p>
            <a:r>
              <a:rPr lang="en-US" sz="4000" dirty="0" smtClean="0"/>
              <a:t>Heart Disease </a:t>
            </a:r>
            <a:br>
              <a:rPr lang="en-US" sz="4000" dirty="0" smtClean="0"/>
            </a:br>
            <a:endParaRPr lang="en-US" sz="4000" dirty="0"/>
          </a:p>
        </p:txBody>
      </p:sp>
      <p:graphicFrame>
        <p:nvGraphicFramePr>
          <p:cNvPr id="9" name="Table 8"/>
          <p:cNvGraphicFramePr>
            <a:graphicFrameLocks noGrp="1"/>
          </p:cNvGraphicFramePr>
          <p:nvPr/>
        </p:nvGraphicFramePr>
        <p:xfrm>
          <a:off x="1066800" y="1497584"/>
          <a:ext cx="7162800" cy="3226816"/>
        </p:xfrm>
        <a:graphic>
          <a:graphicData uri="http://schemas.openxmlformats.org/drawingml/2006/table">
            <a:tbl>
              <a:tblPr firstRow="1" bandRow="1">
                <a:tableStyleId>{5C22544A-7EE6-4342-B048-85BDC9FD1C3A}</a:tableStyleId>
              </a:tblPr>
              <a:tblGrid>
                <a:gridCol w="3657600"/>
                <a:gridCol w="3505200"/>
              </a:tblGrid>
              <a:tr h="370840">
                <a:tc>
                  <a:txBody>
                    <a:bodyPr/>
                    <a:lstStyle/>
                    <a:p>
                      <a:pPr marL="0" marR="0" algn="ctr">
                        <a:lnSpc>
                          <a:spcPct val="115000"/>
                        </a:lnSpc>
                        <a:spcBef>
                          <a:spcPts val="0"/>
                        </a:spcBef>
                        <a:spcAft>
                          <a:spcPts val="0"/>
                        </a:spcAft>
                      </a:pPr>
                      <a:r>
                        <a:rPr lang="en-US" sz="1800" b="1" dirty="0">
                          <a:latin typeface="Times New Roman"/>
                          <a:ea typeface="Calibri"/>
                          <a:cs typeface="Times New Roman"/>
                        </a:rPr>
                        <a:t>Soluble Fiber</a:t>
                      </a:r>
                      <a:endParaRPr lang="en-US" sz="1800" b="1" dirty="0">
                        <a:latin typeface="Calibri"/>
                        <a:ea typeface="Calibri"/>
                        <a:cs typeface="Times New Roman"/>
                      </a:endParaRPr>
                    </a:p>
                    <a:p>
                      <a:pPr marL="0" marR="0" algn="ctr">
                        <a:lnSpc>
                          <a:spcPct val="115000"/>
                        </a:lnSpc>
                        <a:spcBef>
                          <a:spcPts val="0"/>
                        </a:spcBef>
                        <a:spcAft>
                          <a:spcPts val="0"/>
                        </a:spcAft>
                      </a:pPr>
                      <a:r>
                        <a:rPr lang="en-US" sz="1800" b="1" dirty="0">
                          <a:latin typeface="Times New Roman"/>
                          <a:ea typeface="Calibri"/>
                          <a:cs typeface="Times New Roman"/>
                        </a:rPr>
                        <a:t>Helps lower blood cholesterol</a:t>
                      </a:r>
                      <a:endParaRPr lang="en-US" sz="18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latin typeface="Times New Roman"/>
                          <a:ea typeface="Calibri"/>
                          <a:cs typeface="Times New Roman"/>
                        </a:rPr>
                        <a:t>Insoluble Fiber</a:t>
                      </a:r>
                      <a:endParaRPr lang="en-US" sz="1800" b="1" dirty="0">
                        <a:latin typeface="Calibri"/>
                        <a:ea typeface="Calibri"/>
                        <a:cs typeface="Times New Roman"/>
                      </a:endParaRPr>
                    </a:p>
                    <a:p>
                      <a:pPr marL="0" marR="0" algn="ctr">
                        <a:lnSpc>
                          <a:spcPct val="115000"/>
                        </a:lnSpc>
                        <a:spcBef>
                          <a:spcPts val="0"/>
                        </a:spcBef>
                        <a:spcAft>
                          <a:spcPts val="0"/>
                        </a:spcAft>
                      </a:pPr>
                      <a:r>
                        <a:rPr lang="en-US" sz="1800" b="1" dirty="0">
                          <a:latin typeface="Times New Roman"/>
                          <a:ea typeface="Calibri"/>
                          <a:cs typeface="Times New Roman"/>
                        </a:rPr>
                        <a:t>Aids in normal bowel function</a:t>
                      </a:r>
                      <a:endParaRPr lang="en-US" sz="1800" b="1" dirty="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b="1" dirty="0">
                          <a:latin typeface="Times New Roman"/>
                          <a:ea typeface="Calibri"/>
                          <a:cs typeface="Times New Roman"/>
                        </a:rPr>
                        <a:t>Oats, oat bran, oatmeal</a:t>
                      </a:r>
                      <a:endParaRPr lang="en-US" sz="18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latin typeface="Times New Roman"/>
                          <a:ea typeface="Calibri"/>
                          <a:cs typeface="Times New Roman"/>
                        </a:rPr>
                        <a:t>Whole grains</a:t>
                      </a:r>
                      <a:endParaRPr lang="en-US" sz="1800" b="1">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b="1" dirty="0">
                          <a:latin typeface="Times New Roman"/>
                          <a:ea typeface="Calibri"/>
                          <a:cs typeface="Times New Roman"/>
                        </a:rPr>
                        <a:t>Beans (black, pinto, kidney, white, )</a:t>
                      </a:r>
                      <a:endParaRPr lang="en-US" sz="18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latin typeface="Times New Roman"/>
                          <a:ea typeface="Calibri"/>
                          <a:cs typeface="Times New Roman"/>
                        </a:rPr>
                        <a:t>Whole grain pasta</a:t>
                      </a:r>
                      <a:endParaRPr lang="en-US" sz="1800" b="1">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b="1" dirty="0">
                          <a:latin typeface="Times New Roman"/>
                          <a:ea typeface="Calibri"/>
                          <a:cs typeface="Times New Roman"/>
                        </a:rPr>
                        <a:t>Peas</a:t>
                      </a:r>
                      <a:endParaRPr lang="en-US" sz="18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latin typeface="Times New Roman"/>
                          <a:ea typeface="Calibri"/>
                          <a:cs typeface="Times New Roman"/>
                        </a:rPr>
                        <a:t>Whole grain breads &amp; crackers</a:t>
                      </a:r>
                      <a:endParaRPr lang="en-US" sz="1800" b="1">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b="1" dirty="0">
                          <a:latin typeface="Times New Roman"/>
                          <a:ea typeface="Calibri"/>
                          <a:cs typeface="Times New Roman"/>
                        </a:rPr>
                        <a:t>Rice bran</a:t>
                      </a:r>
                      <a:endParaRPr lang="en-US" sz="18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latin typeface="Times New Roman"/>
                          <a:ea typeface="Calibri"/>
                          <a:cs typeface="Times New Roman"/>
                        </a:rPr>
                        <a:t>Whole grain cereals</a:t>
                      </a:r>
                      <a:endParaRPr lang="en-US" sz="1800" b="1">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b="1" dirty="0">
                          <a:latin typeface="Times New Roman"/>
                          <a:ea typeface="Calibri"/>
                          <a:cs typeface="Times New Roman"/>
                        </a:rPr>
                        <a:t>Barley</a:t>
                      </a:r>
                      <a:endParaRPr lang="en-US" sz="18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latin typeface="Times New Roman"/>
                          <a:ea typeface="Calibri"/>
                          <a:cs typeface="Times New Roman"/>
                        </a:rPr>
                        <a:t>Brown rice</a:t>
                      </a:r>
                      <a:endParaRPr lang="en-US" sz="1800" b="1">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b="1" dirty="0">
                          <a:latin typeface="Times New Roman"/>
                          <a:ea typeface="Calibri"/>
                          <a:cs typeface="Times New Roman"/>
                        </a:rPr>
                        <a:t>Citrus fruits, pears, apple pulp</a:t>
                      </a:r>
                      <a:endParaRPr lang="en-US" sz="18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latin typeface="Times New Roman"/>
                          <a:ea typeface="Calibri"/>
                          <a:cs typeface="Times New Roman"/>
                        </a:rPr>
                        <a:t>Other fruit</a:t>
                      </a:r>
                      <a:endParaRPr lang="en-US" sz="1800" b="1">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b="1" dirty="0" err="1">
                          <a:latin typeface="Times New Roman"/>
                          <a:ea typeface="Calibri"/>
                          <a:cs typeface="Times New Roman"/>
                        </a:rPr>
                        <a:t>Brussel</a:t>
                      </a:r>
                      <a:r>
                        <a:rPr lang="en-US" sz="1800" b="1" dirty="0">
                          <a:latin typeface="Times New Roman"/>
                          <a:ea typeface="Calibri"/>
                          <a:cs typeface="Times New Roman"/>
                        </a:rPr>
                        <a:t> sprouts</a:t>
                      </a:r>
                      <a:endParaRPr lang="en-US" sz="18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latin typeface="Times New Roman"/>
                          <a:ea typeface="Calibri"/>
                          <a:cs typeface="Times New Roman"/>
                        </a:rPr>
                        <a:t>Vegetables</a:t>
                      </a:r>
                      <a:endParaRPr lang="en-US" sz="1800" b="1" dirty="0">
                        <a:latin typeface="Calibri"/>
                        <a:ea typeface="Calibri"/>
                        <a:cs typeface="Times New Roman"/>
                      </a:endParaRPr>
                    </a:p>
                  </a:txBody>
                  <a:tcPr marL="68580" marR="68580" marT="0" marB="0"/>
                </a:tc>
              </a:tr>
            </a:tbl>
          </a:graphicData>
        </a:graphic>
      </p:graphicFrame>
      <p:sp>
        <p:nvSpPr>
          <p:cNvPr id="10" name="Rectangle 9"/>
          <p:cNvSpPr/>
          <p:nvPr/>
        </p:nvSpPr>
        <p:spPr>
          <a:xfrm>
            <a:off x="457200" y="5152072"/>
            <a:ext cx="7848600" cy="1477328"/>
          </a:xfrm>
          <a:prstGeom prst="rect">
            <a:avLst/>
          </a:prstGeom>
        </p:spPr>
        <p:txBody>
          <a:bodyPr wrap="square">
            <a:spAutoFit/>
          </a:bodyPr>
          <a:lstStyle/>
          <a:p>
            <a:pPr lvl="0">
              <a:tabLst>
                <a:tab pos="1143000" algn="l"/>
              </a:tabLst>
            </a:pPr>
            <a:endParaRPr lang="en-US" b="1" dirty="0" smtClean="0">
              <a:latin typeface="Times New Roman" pitchFamily="18" charset="0"/>
              <a:ea typeface="Calibri" pitchFamily="34" charset="0"/>
              <a:cs typeface="Times New Roman" pitchFamily="18" charset="0"/>
            </a:endParaRPr>
          </a:p>
          <a:p>
            <a:pPr lvl="0">
              <a:tabLst>
                <a:tab pos="1143000" algn="l"/>
              </a:tabLst>
            </a:pPr>
            <a:r>
              <a:rPr lang="en-US" b="1" dirty="0" smtClean="0">
                <a:latin typeface="Times New Roman" pitchFamily="18" charset="0"/>
                <a:ea typeface="Calibri" pitchFamily="34" charset="0"/>
                <a:cs typeface="Times New Roman" pitchFamily="18" charset="0"/>
              </a:rPr>
              <a:t>Recommendations: </a:t>
            </a:r>
            <a:endParaRPr lang="en-US" dirty="0" smtClean="0">
              <a:latin typeface="Arial" pitchFamily="34" charset="0"/>
            </a:endParaRPr>
          </a:p>
          <a:p>
            <a:pPr lvl="1" eaLnBrk="0" hangingPunct="0">
              <a:buFont typeface="Symbol" pitchFamily="18" charset="2"/>
              <a:buChar char=""/>
              <a:tabLst>
                <a:tab pos="1143000" algn="l"/>
              </a:tabLst>
            </a:pPr>
            <a:r>
              <a:rPr lang="en-US" dirty="0" smtClean="0">
                <a:latin typeface="Times New Roman" pitchFamily="18" charset="0"/>
                <a:ea typeface="Calibri" pitchFamily="34" charset="0"/>
                <a:cs typeface="Times New Roman" pitchFamily="18" charset="0"/>
              </a:rPr>
              <a:t>Total fiber goal = 25-30 grams/ day</a:t>
            </a:r>
            <a:endParaRPr lang="en-US" dirty="0" smtClean="0">
              <a:latin typeface="Arial" pitchFamily="34" charset="0"/>
            </a:endParaRPr>
          </a:p>
          <a:p>
            <a:pPr lvl="1" eaLnBrk="0" hangingPunct="0">
              <a:buFont typeface="Symbol" pitchFamily="18" charset="2"/>
              <a:buChar char=""/>
              <a:tabLst>
                <a:tab pos="1143000" algn="l"/>
              </a:tabLst>
            </a:pPr>
            <a:r>
              <a:rPr lang="en-US" dirty="0" smtClean="0">
                <a:latin typeface="Times New Roman" pitchFamily="18" charset="0"/>
                <a:ea typeface="Calibri" pitchFamily="34" charset="0"/>
                <a:cs typeface="Times New Roman" pitchFamily="18" charset="0"/>
              </a:rPr>
              <a:t>Soluble fiber goal = 10 grams</a:t>
            </a:r>
          </a:p>
          <a:p>
            <a:pPr lvl="2" eaLnBrk="0" hangingPunct="0">
              <a:buFont typeface="Symbol" pitchFamily="18" charset="2"/>
              <a:buChar char=""/>
              <a:tabLst>
                <a:tab pos="1143000" algn="l"/>
              </a:tabLst>
            </a:pPr>
            <a:r>
              <a:rPr lang="en-US" dirty="0" smtClean="0">
                <a:latin typeface="Times New Roman" pitchFamily="18" charset="0"/>
                <a:ea typeface="Calibri" pitchFamily="34" charset="0"/>
                <a:cs typeface="Times New Roman" pitchFamily="18" charset="0"/>
              </a:rPr>
              <a:t> on average accompanied by a 5% reduction in LDL cholesterol</a:t>
            </a:r>
            <a:endParaRPr lang="en-US" dirty="0" smtClean="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p:cNvPicPr>
            <a:picLocks noChangeAspect="1" noChangeArrowheads="1"/>
          </p:cNvPicPr>
          <p:nvPr/>
        </p:nvPicPr>
        <p:blipFill>
          <a:blip r:embed="rId3" cstate="print"/>
          <a:srcRect/>
          <a:stretch>
            <a:fillRect/>
          </a:stretch>
        </p:blipFill>
        <p:spPr bwMode="auto">
          <a:xfrm>
            <a:off x="3619764" y="152400"/>
            <a:ext cx="5167048" cy="6705600"/>
          </a:xfrm>
          <a:prstGeom prst="rect">
            <a:avLst/>
          </a:prstGeom>
          <a:noFill/>
          <a:ln w="9525">
            <a:noFill/>
            <a:miter lim="800000"/>
            <a:headEnd/>
            <a:tailEnd/>
          </a:ln>
        </p:spPr>
      </p:pic>
      <p:sp>
        <p:nvSpPr>
          <p:cNvPr id="8" name="TextBox 7"/>
          <p:cNvSpPr txBox="1"/>
          <p:nvPr/>
        </p:nvSpPr>
        <p:spPr>
          <a:xfrm>
            <a:off x="381000" y="685800"/>
            <a:ext cx="3124200" cy="5078313"/>
          </a:xfrm>
          <a:prstGeom prst="rect">
            <a:avLst/>
          </a:prstGeom>
          <a:noFill/>
        </p:spPr>
        <p:txBody>
          <a:bodyPr wrap="square" rtlCol="0">
            <a:spAutoFit/>
          </a:bodyPr>
          <a:lstStyle/>
          <a:p>
            <a:pPr>
              <a:buFont typeface="Arial" pitchFamily="34" charset="0"/>
              <a:buChar char="•"/>
            </a:pPr>
            <a:r>
              <a:rPr lang="en-US" dirty="0" smtClean="0"/>
              <a:t>3 variations of a fruit and veggie rich diet </a:t>
            </a:r>
          </a:p>
          <a:p>
            <a:pPr lvl="1">
              <a:buFont typeface="Arial" pitchFamily="34" charset="0"/>
              <a:buChar char="•"/>
            </a:pPr>
            <a:r>
              <a:rPr lang="en-US" dirty="0" smtClean="0"/>
              <a:t>Low fat</a:t>
            </a:r>
          </a:p>
          <a:p>
            <a:pPr lvl="1">
              <a:buFont typeface="Arial" pitchFamily="34" charset="0"/>
              <a:buChar char="•"/>
            </a:pPr>
            <a:r>
              <a:rPr lang="en-US" dirty="0" smtClean="0"/>
              <a:t>Low sodium (&gt;2300mg)</a:t>
            </a:r>
          </a:p>
          <a:p>
            <a:pPr lvl="1">
              <a:buFont typeface="Arial" pitchFamily="34" charset="0"/>
              <a:buChar char="•"/>
            </a:pPr>
            <a:r>
              <a:rPr lang="en-US" dirty="0" smtClean="0"/>
              <a:t>Low sugar</a:t>
            </a:r>
          </a:p>
          <a:p>
            <a:pPr lvl="1">
              <a:buFont typeface="Arial" pitchFamily="34" charset="0"/>
              <a:buChar char="•"/>
            </a:pPr>
            <a:r>
              <a:rPr lang="en-US" dirty="0" smtClean="0"/>
              <a:t>High potassium (4700 mg day)</a:t>
            </a:r>
          </a:p>
          <a:p>
            <a:pPr lvl="1">
              <a:buFont typeface="Arial" pitchFamily="34" charset="0"/>
              <a:buChar char="•"/>
            </a:pPr>
            <a:r>
              <a:rPr lang="en-US" dirty="0" smtClean="0"/>
              <a:t>High Mg (500 mg)</a:t>
            </a:r>
          </a:p>
          <a:p>
            <a:pPr lvl="1">
              <a:buFont typeface="Arial" pitchFamily="34" charset="0"/>
              <a:buChar char="•"/>
            </a:pPr>
            <a:r>
              <a:rPr lang="en-US" dirty="0" smtClean="0"/>
              <a:t>High Calcium (1200 mg)</a:t>
            </a:r>
          </a:p>
          <a:p>
            <a:pPr lvl="1">
              <a:buFont typeface="Arial" pitchFamily="34" charset="0"/>
              <a:buChar char="•"/>
            </a:pPr>
            <a:r>
              <a:rPr lang="en-US" dirty="0" smtClean="0"/>
              <a:t>High fiber (30g)</a:t>
            </a:r>
          </a:p>
          <a:p>
            <a:pPr>
              <a:buFont typeface="Arial" pitchFamily="34" charset="0"/>
              <a:buChar char="•"/>
            </a:pPr>
            <a:endParaRPr lang="en-US" dirty="0" smtClean="0"/>
          </a:p>
          <a:p>
            <a:pPr>
              <a:buFont typeface="Arial" pitchFamily="34" charset="0"/>
              <a:buChar char="•"/>
            </a:pPr>
            <a:r>
              <a:rPr lang="en-US" dirty="0" smtClean="0"/>
              <a:t>Lowered Systolic blood pressure by 13-16 points</a:t>
            </a:r>
          </a:p>
          <a:p>
            <a:pPr>
              <a:buFont typeface="Arial" pitchFamily="34" charset="0"/>
              <a:buChar char="•"/>
            </a:pPr>
            <a:r>
              <a:rPr lang="en-US" dirty="0" smtClean="0"/>
              <a:t>Lowered LDL cholesterol up to 24 points</a:t>
            </a:r>
          </a:p>
          <a:p>
            <a:pPr>
              <a:buFont typeface="Arial" pitchFamily="34" charset="0"/>
              <a:buChar char="•"/>
            </a:pPr>
            <a:r>
              <a:rPr lang="en-US" dirty="0" smtClean="0"/>
              <a:t>Lowered triglycerides up to 16 points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229600" cy="1143000"/>
          </a:xfrm>
        </p:spPr>
        <p:txBody>
          <a:bodyPr/>
          <a:lstStyle/>
          <a:p>
            <a:r>
              <a:rPr lang="en-US" sz="3600" dirty="0" smtClean="0"/>
              <a:t>Recommendations for Fruits and Veggie Intake </a:t>
            </a:r>
          </a:p>
        </p:txBody>
      </p:sp>
      <p:sp>
        <p:nvSpPr>
          <p:cNvPr id="4" name="Content Placeholder 3"/>
          <p:cNvSpPr>
            <a:spLocks noGrp="1"/>
          </p:cNvSpPr>
          <p:nvPr>
            <p:ph idx="1"/>
          </p:nvPr>
        </p:nvSpPr>
        <p:spPr/>
        <p:txBody>
          <a:bodyPr/>
          <a:lstStyle/>
          <a:p>
            <a:r>
              <a:rPr lang="en-US" dirty="0" smtClean="0">
                <a:solidFill>
                  <a:srgbClr val="C00000"/>
                </a:solidFill>
              </a:rPr>
              <a:t>2 cups of fruit per day</a:t>
            </a:r>
          </a:p>
          <a:p>
            <a:r>
              <a:rPr lang="en-US" dirty="0" smtClean="0">
                <a:solidFill>
                  <a:srgbClr val="C00000"/>
                </a:solidFill>
              </a:rPr>
              <a:t>2.5 cups of veggies per day</a:t>
            </a:r>
          </a:p>
          <a:p>
            <a:pPr lvl="1"/>
            <a:r>
              <a:rPr lang="en-US" dirty="0" smtClean="0">
                <a:solidFill>
                  <a:srgbClr val="C00000"/>
                </a:solidFill>
              </a:rPr>
              <a:t>½ cup cooked or 1 cup raw</a:t>
            </a:r>
          </a:p>
          <a:p>
            <a:endParaRPr lang="en-US" dirty="0" smtClean="0">
              <a:solidFill>
                <a:srgbClr val="C00000"/>
              </a:solidFill>
            </a:endParaRPr>
          </a:p>
          <a:p>
            <a:r>
              <a:rPr lang="en-US" dirty="0" smtClean="0">
                <a:solidFill>
                  <a:srgbClr val="C00000"/>
                </a:solidFill>
              </a:rPr>
              <a:t>What does 4.5 cups/day look like?</a:t>
            </a:r>
            <a:endParaRPr lang="en-US"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1143000"/>
          </a:xfrm>
        </p:spPr>
        <p:txBody>
          <a:bodyPr/>
          <a:lstStyle/>
          <a:p>
            <a:r>
              <a:rPr lang="en-US" sz="4000" dirty="0" smtClean="0"/>
              <a:t>What does 4.5 cups/day look like?</a:t>
            </a:r>
          </a:p>
        </p:txBody>
      </p:sp>
      <p:pic>
        <p:nvPicPr>
          <p:cNvPr id="9219" name="Content Placeholder 3" descr="fruits and veggies.jpg"/>
          <p:cNvPicPr>
            <a:picLocks noGrp="1" noChangeAspect="1"/>
          </p:cNvPicPr>
          <p:nvPr>
            <p:ph idx="1"/>
          </p:nvPr>
        </p:nvPicPr>
        <p:blipFill>
          <a:blip r:embed="rId2" cstate="print"/>
          <a:srcRect/>
          <a:stretch>
            <a:fillRect/>
          </a:stretch>
        </p:blipFill>
        <p:spPr>
          <a:xfrm>
            <a:off x="304800" y="1295400"/>
            <a:ext cx="8382000" cy="5556568"/>
          </a:xfr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accent2"/>
                </a:solidFill>
                <a:effectLst/>
                <a:uLnTx/>
                <a:uFillTx/>
                <a:latin typeface="+mj-lt"/>
                <a:ea typeface="+mj-ea"/>
                <a:cs typeface="+mj-cs"/>
              </a:rPr>
              <a:t>Fish</a:t>
            </a:r>
          </a:p>
        </p:txBody>
      </p:sp>
      <p:sp>
        <p:nvSpPr>
          <p:cNvPr id="3" name="Content Placeholder 2"/>
          <p:cNvSpPr txBox="1">
            <a:spLocks/>
          </p:cNvSpPr>
          <p:nvPr/>
        </p:nvSpPr>
        <p:spPr>
          <a:xfrm>
            <a:off x="0" y="990600"/>
            <a:ext cx="8229600" cy="54102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rgbClr val="C00000"/>
                </a:solidFill>
                <a:effectLst/>
                <a:uLnTx/>
                <a:uFillTx/>
                <a:latin typeface="+mn-lt"/>
                <a:ea typeface="+mn-ea"/>
                <a:cs typeface="+mn-cs"/>
              </a:rPr>
              <a:t>Fish ≥ 2 x/week</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rgbClr val="C00000"/>
                </a:solidFill>
                <a:effectLst/>
                <a:uLnTx/>
                <a:uFillTx/>
                <a:latin typeface="+mn-lt"/>
              </a:rPr>
              <a:t>Cold Water Fish</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C00000"/>
                </a:solidFill>
                <a:effectLst/>
                <a:uLnTx/>
                <a:uFillTx/>
                <a:latin typeface="+mn-lt"/>
              </a:rPr>
              <a:t>Salmon, Mackerel, Tuna, Herring, Lake Trout, Sardines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rgbClr val="C00000"/>
                </a:solidFill>
                <a:effectLst/>
                <a:uLnTx/>
                <a:uFillTx/>
                <a:latin typeface="+mn-lt"/>
              </a:rPr>
              <a:t>1 serving = 3-4 ounces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C00000"/>
                </a:solidFill>
                <a:effectLst/>
                <a:uLnTx/>
                <a:uFillTx/>
                <a:latin typeface="+mn-lt"/>
              </a:rPr>
              <a:t>8 ounces per week</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C00000"/>
                </a:solidFill>
                <a:effectLst/>
                <a:uLnTx/>
                <a:uFillTx/>
                <a:latin typeface="+mn-lt"/>
              </a:rPr>
              <a:t>3 ounces = deck of cards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C00000"/>
                </a:solidFill>
                <a:effectLst/>
                <a:uLnTx/>
                <a:uFillTx/>
                <a:latin typeface="+mn-lt"/>
              </a:rPr>
              <a:t>3 ounces salmon = </a:t>
            </a:r>
          </a:p>
          <a:p>
            <a:pPr marL="1600200" lvl="3" indent="-228600">
              <a:spcBef>
                <a:spcPct val="20000"/>
              </a:spcBef>
              <a:buFontTx/>
              <a:buChar char="•"/>
            </a:pPr>
            <a:r>
              <a:rPr kumimoji="0" lang="en-US" sz="2400" b="0" i="0" u="none" strike="noStrike" kern="0" cap="none" spc="0" normalizeH="0" baseline="0" noProof="0" dirty="0" smtClean="0">
                <a:ln>
                  <a:noFill/>
                </a:ln>
                <a:solidFill>
                  <a:srgbClr val="C00000"/>
                </a:solidFill>
                <a:effectLst/>
                <a:uLnTx/>
                <a:uFillTx/>
                <a:latin typeface="+mn-lt"/>
              </a:rPr>
              <a:t>1,800 mg omega-3’s </a:t>
            </a:r>
          </a:p>
        </p:txBody>
      </p:sp>
      <p:pic>
        <p:nvPicPr>
          <p:cNvPr id="4" name="Picture 4" descr="fish portion.jpg"/>
          <p:cNvPicPr>
            <a:picLocks noChangeAspect="1"/>
          </p:cNvPicPr>
          <p:nvPr/>
        </p:nvPicPr>
        <p:blipFill>
          <a:blip r:embed="rId3" cstate="print"/>
          <a:srcRect l="13631" t="14328" r="17525" b="20061"/>
          <a:stretch>
            <a:fillRect/>
          </a:stretch>
        </p:blipFill>
        <p:spPr bwMode="auto">
          <a:xfrm>
            <a:off x="4618009" y="3697288"/>
            <a:ext cx="4525991" cy="29321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pring Valley Fish Oil Ingredient List"/>
          <p:cNvPicPr>
            <a:picLocks noChangeAspect="1" noChangeArrowheads="1"/>
          </p:cNvPicPr>
          <p:nvPr/>
        </p:nvPicPr>
        <p:blipFill>
          <a:blip r:embed="rId2" cstate="print"/>
          <a:srcRect/>
          <a:stretch>
            <a:fillRect/>
          </a:stretch>
        </p:blipFill>
        <p:spPr bwMode="auto">
          <a:xfrm>
            <a:off x="2559803" y="1219200"/>
            <a:ext cx="5540641" cy="5029200"/>
          </a:xfrm>
          <a:prstGeom prst="rect">
            <a:avLst/>
          </a:prstGeom>
          <a:noFill/>
        </p:spPr>
      </p:pic>
      <p:pic>
        <p:nvPicPr>
          <p:cNvPr id="6" name="Picture 4" descr="Spring Valley Fish Oil Supplements"/>
          <p:cNvPicPr>
            <a:picLocks noChangeAspect="1" noChangeArrowheads="1"/>
          </p:cNvPicPr>
          <p:nvPr/>
        </p:nvPicPr>
        <p:blipFill>
          <a:blip r:embed="rId3" cstate="print"/>
          <a:srcRect/>
          <a:stretch>
            <a:fillRect/>
          </a:stretch>
        </p:blipFill>
        <p:spPr bwMode="auto">
          <a:xfrm>
            <a:off x="457200" y="304800"/>
            <a:ext cx="2183430" cy="3409512"/>
          </a:xfrm>
          <a:prstGeom prst="rect">
            <a:avLst/>
          </a:prstGeom>
          <a:noFill/>
        </p:spPr>
      </p:pic>
      <p:sp>
        <p:nvSpPr>
          <p:cNvPr id="7" name="TextBox 6"/>
          <p:cNvSpPr txBox="1"/>
          <p:nvPr/>
        </p:nvSpPr>
        <p:spPr>
          <a:xfrm>
            <a:off x="990600" y="5105400"/>
            <a:ext cx="1295400" cy="923330"/>
          </a:xfrm>
          <a:prstGeom prst="rect">
            <a:avLst/>
          </a:prstGeom>
          <a:solidFill>
            <a:schemeClr val="bg1"/>
          </a:solidFill>
          <a:ln>
            <a:solidFill>
              <a:schemeClr val="accent1"/>
            </a:solidFill>
          </a:ln>
        </p:spPr>
        <p:txBody>
          <a:bodyPr wrap="square" rtlCol="0">
            <a:spAutoFit/>
          </a:bodyPr>
          <a:lstStyle/>
          <a:p>
            <a:r>
              <a:rPr lang="en-US" dirty="0" smtClean="0">
                <a:solidFill>
                  <a:srgbClr val="C00000"/>
                </a:solidFill>
              </a:rPr>
              <a:t>Should add up to 1000 mg </a:t>
            </a:r>
            <a:endParaRPr lang="en-US" dirty="0">
              <a:solidFill>
                <a:srgbClr val="C00000"/>
              </a:solidFill>
            </a:endParaRPr>
          </a:p>
        </p:txBody>
      </p:sp>
      <p:sp>
        <p:nvSpPr>
          <p:cNvPr id="8" name="Oval 7"/>
          <p:cNvSpPr/>
          <p:nvPr/>
        </p:nvSpPr>
        <p:spPr>
          <a:xfrm>
            <a:off x="2286000" y="5105400"/>
            <a:ext cx="4876800" cy="838200"/>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581400"/>
            <a:ext cx="87630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descr="cartoon2.jpg"/>
          <p:cNvPicPr>
            <a:picLocks noChangeAspect="1"/>
          </p:cNvPicPr>
          <p:nvPr/>
        </p:nvPicPr>
        <p:blipFill>
          <a:blip r:embed="rId3" cstate="print"/>
          <a:srcRect/>
          <a:stretch>
            <a:fillRect/>
          </a:stretch>
        </p:blipFill>
        <p:spPr bwMode="auto">
          <a:xfrm>
            <a:off x="827784" y="304800"/>
            <a:ext cx="7706616" cy="6248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800" b="1" kern="0" dirty="0" smtClean="0">
                <a:solidFill>
                  <a:srgbClr val="C00000"/>
                </a:solidFill>
                <a:latin typeface="+mn-lt"/>
              </a:rPr>
              <a:t>Weight Gain CAN be prevented or minimized </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1" i="0" u="none" strike="noStrike" kern="0" cap="none" spc="0" normalizeH="0" baseline="0" noProof="0" dirty="0" smtClean="0">
                <a:ln>
                  <a:noFill/>
                </a:ln>
                <a:solidFill>
                  <a:srgbClr val="C00000"/>
                </a:solidFill>
                <a:effectLst/>
                <a:uLnTx/>
                <a:uFillTx/>
                <a:latin typeface="+mn-lt"/>
                <a:ea typeface="+mn-ea"/>
                <a:cs typeface="+mn-cs"/>
              </a:rPr>
              <a:t>reduced</a:t>
            </a:r>
            <a:r>
              <a:rPr kumimoji="0" lang="en-US" sz="2800" b="1" i="0" u="none" strike="noStrike" kern="0" cap="none" spc="0" normalizeH="0" noProof="0" dirty="0" smtClean="0">
                <a:ln>
                  <a:noFill/>
                </a:ln>
                <a:solidFill>
                  <a:srgbClr val="C00000"/>
                </a:solidFill>
                <a:effectLst/>
                <a:uLnTx/>
                <a:uFillTx/>
                <a:latin typeface="+mn-lt"/>
                <a:ea typeface="+mn-ea"/>
                <a:cs typeface="+mn-cs"/>
              </a:rPr>
              <a:t> calories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800" b="1" kern="0" baseline="0" dirty="0" smtClean="0">
                <a:solidFill>
                  <a:srgbClr val="C00000"/>
                </a:solidFill>
                <a:latin typeface="+mn-lt"/>
              </a:rPr>
              <a:t>Increased</a:t>
            </a:r>
            <a:r>
              <a:rPr lang="en-US" sz="2800" b="1" kern="0" dirty="0" smtClean="0">
                <a:solidFill>
                  <a:srgbClr val="C00000"/>
                </a:solidFill>
                <a:latin typeface="+mn-lt"/>
              </a:rPr>
              <a:t> physical activity, especially muscle strengthening</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1" i="0" u="none" strike="noStrike" kern="0" cap="none" spc="0" normalizeH="0" baseline="0" noProof="0" dirty="0" smtClean="0">
                <a:ln>
                  <a:noFill/>
                </a:ln>
                <a:solidFill>
                  <a:srgbClr val="C00000"/>
                </a:solidFill>
                <a:effectLst/>
                <a:uLnTx/>
                <a:uFillTx/>
                <a:latin typeface="+mn-lt"/>
                <a:ea typeface="+mn-ea"/>
                <a:cs typeface="+mn-cs"/>
              </a:rPr>
              <a:t>Low fat,</a:t>
            </a:r>
            <a:r>
              <a:rPr kumimoji="0" lang="en-US" sz="2800" b="1" i="0" u="none" strike="noStrike" kern="0" cap="none" spc="0" normalizeH="0" noProof="0" dirty="0" smtClean="0">
                <a:ln>
                  <a:noFill/>
                </a:ln>
                <a:solidFill>
                  <a:srgbClr val="C00000"/>
                </a:solidFill>
                <a:effectLst/>
                <a:uLnTx/>
                <a:uFillTx/>
                <a:latin typeface="+mn-lt"/>
                <a:ea typeface="+mn-ea"/>
                <a:cs typeface="+mn-cs"/>
              </a:rPr>
              <a:t> plant based diet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b="1" kern="0" dirty="0" smtClean="0">
                <a:solidFill>
                  <a:srgbClr val="C00000"/>
                </a:solidFill>
                <a:latin typeface="+mn-lt"/>
              </a:rPr>
              <a:t>	high sugar, high fat diet has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b="1" kern="0" dirty="0" smtClean="0">
                <a:solidFill>
                  <a:srgbClr val="C00000"/>
                </a:solidFill>
                <a:latin typeface="+mn-lt"/>
              </a:rPr>
              <a:t>	been associated with night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b="1" kern="0" dirty="0" smtClean="0">
                <a:solidFill>
                  <a:srgbClr val="C00000"/>
                </a:solidFill>
                <a:latin typeface="+mn-lt"/>
              </a:rPr>
              <a:t>	sweats and hot flashes </a:t>
            </a:r>
            <a:endParaRPr kumimoji="0" lang="en-US" sz="2800" b="1" i="0" u="none" strike="noStrike" kern="0" cap="none" spc="0" normalizeH="0" noProof="0" dirty="0" smtClean="0">
              <a:ln>
                <a:noFill/>
              </a:ln>
              <a:solidFill>
                <a:srgbClr val="C00000"/>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3200" kern="0" baseline="0" dirty="0" smtClean="0">
              <a:solidFill>
                <a:srgbClr val="C00000"/>
              </a:solidFill>
              <a:latin typeface="+mn-lt"/>
            </a:endParaRPr>
          </a:p>
          <a:p>
            <a:r>
              <a:rPr lang="en-US" sz="1200" dirty="0" smtClean="0"/>
              <a:t>Am J Clin </a:t>
            </a:r>
            <a:r>
              <a:rPr lang="en-US" sz="1200" dirty="0" err="1" smtClean="0"/>
              <a:t>Nutr</a:t>
            </a:r>
            <a:r>
              <a:rPr lang="en-US" sz="1200" dirty="0" smtClean="0"/>
              <a:t>. 2013 May;97(5):1092-9. </a:t>
            </a:r>
            <a:r>
              <a:rPr lang="en-US" sz="1200" dirty="0" err="1" smtClean="0"/>
              <a:t>doi</a:t>
            </a:r>
            <a:r>
              <a:rPr lang="en-US" sz="1200" dirty="0" smtClean="0"/>
              <a:t>: 10.3945/ajcn.112.049965. </a:t>
            </a:r>
            <a:r>
              <a:rPr lang="en-US" sz="1200" dirty="0" err="1" smtClean="0"/>
              <a:t>Epub</a:t>
            </a:r>
            <a:r>
              <a:rPr lang="en-US" sz="1200" dirty="0" smtClean="0"/>
              <a:t> 2013 Apr 3</a:t>
            </a:r>
            <a:r>
              <a:rPr lang="en-US" sz="3200" dirty="0" smtClean="0"/>
              <a:t>.</a:t>
            </a:r>
            <a:endParaRPr lang="en-US" sz="3200" dirty="0"/>
          </a:p>
        </p:txBody>
      </p:sp>
      <p:sp>
        <p:nvSpPr>
          <p:cNvPr id="3" name="Title 5"/>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accent2"/>
                </a:solidFill>
                <a:latin typeface="+mj-lt"/>
                <a:ea typeface="+mj-ea"/>
                <a:cs typeface="+mj-cs"/>
              </a:rPr>
              <a:t>Menopause</a:t>
            </a:r>
            <a:r>
              <a:rPr kumimoji="0" lang="en-US" sz="4400" b="0" i="0" u="none" strike="noStrike" kern="0" cap="none" spc="0" normalizeH="0" baseline="0" noProof="0" dirty="0" smtClean="0">
                <a:ln>
                  <a:noFill/>
                </a:ln>
                <a:solidFill>
                  <a:schemeClr val="accent2"/>
                </a:solidFill>
                <a:effectLst/>
                <a:uLnTx/>
                <a:uFillTx/>
                <a:latin typeface="+mj-lt"/>
                <a:ea typeface="+mj-ea"/>
                <a:cs typeface="+mj-cs"/>
              </a:rPr>
              <a:t> </a:t>
            </a: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457200" y="-228600"/>
            <a:ext cx="8229600" cy="1143000"/>
          </a:xfrm>
        </p:spPr>
        <p:txBody>
          <a:bodyPr/>
          <a:lstStyle/>
          <a:p>
            <a:pPr algn="ctr"/>
            <a:r>
              <a:rPr lang="en-US" sz="4400" dirty="0" smtClean="0"/>
              <a:t>Bone Health </a:t>
            </a:r>
            <a:endParaRPr lang="en-US" sz="4400" dirty="0"/>
          </a:p>
        </p:txBody>
      </p:sp>
      <p:sp>
        <p:nvSpPr>
          <p:cNvPr id="10" name="Content Placeholder 6"/>
          <p:cNvSpPr txBox="1">
            <a:spLocks/>
          </p:cNvSpPr>
          <p:nvPr/>
        </p:nvSpPr>
        <p:spPr bwMode="auto">
          <a:xfrm>
            <a:off x="457200" y="838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3200" kern="0" dirty="0" smtClean="0">
                <a:latin typeface="+mn-lt"/>
              </a:rPr>
              <a:t>Calcium</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3200" kern="0" dirty="0" smtClean="0">
                <a:latin typeface="+mn-lt"/>
              </a:rPr>
              <a:t>Vitamin D</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3200" kern="0" dirty="0" smtClean="0">
                <a:latin typeface="+mn-lt"/>
              </a:rPr>
              <a:t>Potassium</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3200" kern="0" dirty="0" smtClean="0">
                <a:latin typeface="+mn-lt"/>
              </a:rPr>
              <a:t>	</a:t>
            </a:r>
            <a:r>
              <a:rPr lang="en-US" sz="2000" kern="0" dirty="0" smtClean="0">
                <a:latin typeface="+mn-lt"/>
              </a:rPr>
              <a:t>higher excretion of K is associated with greater %LBM in 	healthy older women</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3200" kern="0" dirty="0" smtClean="0">
                <a:latin typeface="+mn-lt"/>
              </a:rPr>
              <a:t>Alkaline Diets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effectLst/>
                <a:uLnTx/>
                <a:uFillTx/>
                <a:latin typeface="+mn-lt"/>
                <a:ea typeface="+mn-ea"/>
                <a:cs typeface="+mn-cs"/>
              </a:rPr>
              <a:t>	</a:t>
            </a:r>
            <a:r>
              <a:rPr kumimoji="0" lang="en-US" sz="2400" b="0" i="0" u="none" strike="noStrike" kern="0" cap="none" spc="0" normalizeH="0" baseline="0" noProof="0" dirty="0" smtClean="0">
                <a:ln>
                  <a:noFill/>
                </a:ln>
                <a:effectLst/>
                <a:uLnTx/>
                <a:uFillTx/>
                <a:latin typeface="+mn-lt"/>
                <a:ea typeface="+mn-ea"/>
                <a:cs typeface="+mn-cs"/>
              </a:rPr>
              <a:t>favor lean</a:t>
            </a:r>
            <a:r>
              <a:rPr kumimoji="0" lang="en-US" sz="2400" b="0" i="0" u="none" strike="noStrike" kern="0" cap="none" spc="0" normalizeH="0" noProof="0" dirty="0" smtClean="0">
                <a:ln>
                  <a:noFill/>
                </a:ln>
                <a:effectLst/>
                <a:uLnTx/>
                <a:uFillTx/>
                <a:latin typeface="+mn-lt"/>
                <a:ea typeface="+mn-ea"/>
                <a:cs typeface="+mn-cs"/>
              </a:rPr>
              <a:t> tissue mass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400" kern="0" baseline="0" dirty="0" smtClean="0">
                <a:latin typeface="+mn-lt"/>
              </a:rPr>
              <a:t>	Metabolic</a:t>
            </a:r>
            <a:r>
              <a:rPr lang="en-US" sz="2400" kern="0" dirty="0" smtClean="0">
                <a:latin typeface="+mn-lt"/>
              </a:rPr>
              <a:t> Acidosis promotes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400" kern="0" dirty="0" smtClean="0">
                <a:latin typeface="+mn-lt"/>
              </a:rPr>
              <a:t>	muscle wasting: diets rich in acid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400" kern="0" dirty="0" smtClean="0">
                <a:latin typeface="+mn-lt"/>
              </a:rPr>
              <a:t>	producing proteins may contribute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400" kern="0" dirty="0" smtClean="0">
                <a:latin typeface="+mn-lt"/>
              </a:rPr>
              <a:t>	to a reduction in lean tissue mass </a:t>
            </a:r>
            <a:r>
              <a:rPr kumimoji="0" lang="en-US" sz="2400" b="0" i="0" u="none" strike="noStrike" kern="0" cap="none" spc="0" normalizeH="0" baseline="0" noProof="0" dirty="0" smtClean="0">
                <a:ln>
                  <a:noFill/>
                </a:ln>
                <a:effectLst/>
                <a:uLnTx/>
                <a:uFillTx/>
                <a:latin typeface="+mn-lt"/>
                <a:ea typeface="+mn-ea"/>
                <a:cs typeface="+mn-cs"/>
              </a:rPr>
              <a:t> </a:t>
            </a:r>
            <a:endParaRPr kumimoji="0" lang="en-US" sz="2400" b="0" i="0" u="none" strike="noStrike" kern="0" cap="none" spc="0" normalizeH="0" baseline="0" noProof="0" dirty="0">
              <a:ln>
                <a:noFill/>
              </a:ln>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accent3"/>
              </a:solidFill>
              <a:effectLst/>
              <a:uLnTx/>
              <a:uFillTx/>
              <a:latin typeface="+mn-lt"/>
              <a:ea typeface="+mn-ea"/>
              <a:cs typeface="+mn-cs"/>
            </a:endParaRPr>
          </a:p>
        </p:txBody>
      </p:sp>
      <p:pic>
        <p:nvPicPr>
          <p:cNvPr id="54274" name="Picture 2"/>
          <p:cNvPicPr>
            <a:picLocks noChangeAspect="1" noChangeArrowheads="1"/>
          </p:cNvPicPr>
          <p:nvPr/>
        </p:nvPicPr>
        <p:blipFill>
          <a:blip r:embed="rId3" cstate="print"/>
          <a:srcRect/>
          <a:stretch>
            <a:fillRect/>
          </a:stretch>
        </p:blipFill>
        <p:spPr bwMode="auto">
          <a:xfrm>
            <a:off x="3505200" y="152400"/>
            <a:ext cx="5212758" cy="6543675"/>
          </a:xfrm>
          <a:prstGeom prst="rect">
            <a:avLst/>
          </a:prstGeom>
          <a:noFill/>
          <a:ln w="9525">
            <a:noFill/>
            <a:miter lim="800000"/>
            <a:headEnd/>
            <a:tailEnd/>
          </a:ln>
        </p:spPr>
      </p:pic>
      <p:sp>
        <p:nvSpPr>
          <p:cNvPr id="6" name="Rectangle 5"/>
          <p:cNvSpPr/>
          <p:nvPr/>
        </p:nvSpPr>
        <p:spPr>
          <a:xfrm>
            <a:off x="152400" y="6324600"/>
            <a:ext cx="3275256" cy="369332"/>
          </a:xfrm>
          <a:prstGeom prst="rect">
            <a:avLst/>
          </a:prstGeom>
        </p:spPr>
        <p:txBody>
          <a:bodyPr wrap="none">
            <a:spAutoFit/>
          </a:bodyPr>
          <a:lstStyle/>
          <a:p>
            <a:r>
              <a:rPr lang="de-DE" i="1" dirty="0" smtClean="0"/>
              <a:t>Am J Clin Nutr 2008;87:662–5</a:t>
            </a:r>
            <a:endParaRPr lang="en-US" dirty="0"/>
          </a:p>
        </p:txBody>
      </p:sp>
      <p:pic>
        <p:nvPicPr>
          <p:cNvPr id="54275" name="Picture 3"/>
          <p:cNvPicPr>
            <a:picLocks noChangeAspect="1" noChangeArrowheads="1"/>
          </p:cNvPicPr>
          <p:nvPr/>
        </p:nvPicPr>
        <p:blipFill>
          <a:blip r:embed="rId4" cstate="print"/>
          <a:srcRect/>
          <a:stretch>
            <a:fillRect/>
          </a:stretch>
        </p:blipFill>
        <p:spPr bwMode="auto">
          <a:xfrm>
            <a:off x="89452" y="2667000"/>
            <a:ext cx="4406348" cy="1524000"/>
          </a:xfrm>
          <a:prstGeom prst="rect">
            <a:avLst/>
          </a:prstGeom>
          <a:noFill/>
          <a:ln w="9525">
            <a:noFill/>
            <a:miter lim="800000"/>
            <a:headEnd/>
            <a:tailEnd/>
          </a:ln>
        </p:spPr>
      </p:pic>
      <p:sp>
        <p:nvSpPr>
          <p:cNvPr id="36865" name="Rectangle 1"/>
          <p:cNvSpPr>
            <a:spLocks noChangeArrowheads="1"/>
          </p:cNvSpPr>
          <p:nvPr/>
        </p:nvSpPr>
        <p:spPr bwMode="auto">
          <a:xfrm>
            <a:off x="228600" y="210235"/>
            <a:ext cx="8686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Roman"/>
              </a:rPr>
              <a:t>National Institute on Aging Sites Testing Osteoporosis Prevention/Intervention Treatment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Roman"/>
              </a:rPr>
              <a:t>(STOP/IT) trial at Tufts University.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bwMode="auto">
          <a:xfrm>
            <a:off x="457200" y="10668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accent3"/>
                </a:solidFill>
                <a:effectLst/>
                <a:uLnTx/>
                <a:uFillTx/>
                <a:latin typeface="+mn-lt"/>
                <a:ea typeface="+mn-ea"/>
                <a:cs typeface="+mn-cs"/>
              </a:rPr>
              <a:t> </a:t>
            </a:r>
            <a:r>
              <a:rPr kumimoji="0" lang="en-US" sz="3200" b="0" i="0" u="none" strike="noStrike" kern="0" cap="none" spc="0" normalizeH="0" baseline="0" noProof="0" dirty="0" smtClean="0">
                <a:ln>
                  <a:noFill/>
                </a:ln>
                <a:effectLst/>
                <a:uLnTx/>
                <a:uFillTx/>
                <a:latin typeface="+mn-lt"/>
                <a:ea typeface="+mn-ea"/>
                <a:cs typeface="+mn-cs"/>
              </a:rPr>
              <a:t>Resistance Training</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3200" kern="0" dirty="0" smtClean="0">
                <a:solidFill>
                  <a:schemeClr val="accent3"/>
                </a:solidFill>
                <a:latin typeface="+mn-lt"/>
              </a:rPr>
              <a:t>	</a:t>
            </a:r>
            <a:r>
              <a:rPr lang="en-US" sz="3200" kern="0" dirty="0" smtClean="0">
                <a:solidFill>
                  <a:srgbClr val="C00000"/>
                </a:solidFill>
                <a:latin typeface="+mn-lt"/>
              </a:rPr>
              <a:t>improves bone mineral density</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rgbClr val="C00000"/>
                </a:solidFill>
                <a:effectLst/>
                <a:uLnTx/>
                <a:uFillTx/>
                <a:latin typeface="+mn-lt"/>
                <a:ea typeface="+mn-ea"/>
                <a:cs typeface="+mn-cs"/>
              </a:rPr>
              <a:t>Can reduce A1c%</a:t>
            </a:r>
            <a:r>
              <a:rPr kumimoji="0" lang="en-US" sz="3200" b="0" i="0" u="none" strike="noStrike" kern="0" cap="none" spc="0" normalizeH="0" noProof="0" dirty="0" smtClean="0">
                <a:ln>
                  <a:noFill/>
                </a:ln>
                <a:solidFill>
                  <a:srgbClr val="C00000"/>
                </a:solidFill>
                <a:effectLst/>
                <a:uLnTx/>
                <a:uFillTx/>
                <a:latin typeface="+mn-lt"/>
                <a:ea typeface="+mn-ea"/>
                <a:cs typeface="+mn-cs"/>
              </a:rPr>
              <a:t> in persons with DM</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3200" kern="0" baseline="0" dirty="0" smtClean="0">
                <a:solidFill>
                  <a:srgbClr val="C00000"/>
                </a:solidFill>
                <a:latin typeface="+mn-lt"/>
              </a:rPr>
              <a:t>Reduce incidence of</a:t>
            </a:r>
            <a:r>
              <a:rPr lang="en-US" sz="3200" kern="0" dirty="0" smtClean="0">
                <a:solidFill>
                  <a:srgbClr val="C00000"/>
                </a:solidFill>
                <a:latin typeface="+mn-lt"/>
              </a:rPr>
              <a:t> falls</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3200" kern="0" dirty="0" smtClean="0">
                <a:latin typeface="+mn-lt"/>
              </a:rPr>
              <a:t>Protein:</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400" kern="0" dirty="0" smtClean="0">
                <a:solidFill>
                  <a:srgbClr val="C00000"/>
                </a:solidFill>
                <a:latin typeface="+mn-lt"/>
              </a:rPr>
              <a:t>DRI = 0.36g for every pound</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400" kern="0" dirty="0" smtClean="0">
                <a:solidFill>
                  <a:srgbClr val="C00000"/>
                </a:solidFill>
                <a:latin typeface="+mn-lt"/>
              </a:rPr>
              <a:t>May keep you healthy but may not be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400" kern="0" dirty="0" smtClean="0">
                <a:solidFill>
                  <a:srgbClr val="C00000"/>
                </a:solidFill>
                <a:latin typeface="+mn-lt"/>
              </a:rPr>
              <a:t>enough to prevent muscle loss as we age</a:t>
            </a:r>
          </a:p>
          <a:p>
            <a:pPr>
              <a:spcBef>
                <a:spcPct val="20000"/>
              </a:spcBef>
              <a:defRPr/>
            </a:pPr>
            <a:r>
              <a:rPr lang="en-US" sz="2400" kern="0" dirty="0" smtClean="0">
                <a:solidFill>
                  <a:srgbClr val="C00000"/>
                </a:solidFill>
                <a:latin typeface="+mn-lt"/>
              </a:rPr>
              <a:t>Aim for 25 </a:t>
            </a:r>
            <a:r>
              <a:rPr lang="en-US" sz="2400" kern="0" dirty="0" smtClean="0">
                <a:solidFill>
                  <a:srgbClr val="C00000"/>
                </a:solidFill>
              </a:rPr>
              <a:t>-50% more protein than the DRI</a:t>
            </a: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3200" kern="0" dirty="0" smtClean="0">
              <a:solidFill>
                <a:schemeClr val="accent3"/>
              </a:solidFill>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accent3"/>
              </a:solidFill>
              <a:effectLst/>
              <a:uLnTx/>
              <a:uFillTx/>
              <a:latin typeface="+mn-lt"/>
              <a:ea typeface="+mn-ea"/>
              <a:cs typeface="+mn-cs"/>
            </a:endParaRPr>
          </a:p>
        </p:txBody>
      </p:sp>
      <p:sp>
        <p:nvSpPr>
          <p:cNvPr id="3" name="Title 5"/>
          <p:cNvSpPr txBox="1">
            <a:spLocks/>
          </p:cNvSpPr>
          <p:nvPr/>
        </p:nvSpPr>
        <p:spPr>
          <a:xfrm>
            <a:off x="457200" y="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accent2"/>
                </a:solidFill>
                <a:latin typeface="+mj-lt"/>
                <a:ea typeface="+mj-ea"/>
                <a:cs typeface="+mj-cs"/>
              </a:rPr>
              <a:t>Preserving Muscle Mass</a:t>
            </a:r>
            <a:r>
              <a:rPr kumimoji="0" lang="en-US" sz="4400" b="0" i="0" u="none" strike="noStrike" kern="0" cap="none" spc="0" normalizeH="0" baseline="0" noProof="0" dirty="0" smtClean="0">
                <a:ln>
                  <a:noFill/>
                </a:ln>
                <a:solidFill>
                  <a:schemeClr val="accent2"/>
                </a:solidFill>
                <a:effectLst/>
                <a:uLnTx/>
                <a:uFillTx/>
                <a:latin typeface="+mj-lt"/>
                <a:ea typeface="+mj-ea"/>
                <a:cs typeface="+mj-cs"/>
              </a:rPr>
              <a:t> </a:t>
            </a: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457200" y="274638"/>
            <a:ext cx="8229600" cy="1143000"/>
          </a:xfrm>
        </p:spPr>
        <p:txBody>
          <a:bodyPr/>
          <a:lstStyle/>
          <a:p>
            <a:pPr algn="ctr"/>
            <a:r>
              <a:rPr lang="en-US" sz="4400" dirty="0" smtClean="0"/>
              <a:t>Preserving Muscle through Protein</a:t>
            </a:r>
            <a:endParaRPr lang="en-US" sz="4400" dirty="0"/>
          </a:p>
        </p:txBody>
      </p:sp>
      <p:sp>
        <p:nvSpPr>
          <p:cNvPr id="10" name="Content Placeholder 6"/>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spcBef>
                <a:spcPct val="20000"/>
              </a:spcBef>
              <a:defRPr/>
            </a:pPr>
            <a:r>
              <a:rPr lang="en-US" sz="3200" kern="0" dirty="0" smtClean="0"/>
              <a:t>Protein Intake:</a:t>
            </a:r>
          </a:p>
          <a:p>
            <a:pPr lvl="0">
              <a:spcBef>
                <a:spcPct val="20000"/>
              </a:spcBef>
              <a:defRPr/>
            </a:pPr>
            <a:r>
              <a:rPr lang="en-US" sz="3200" kern="0" dirty="0" smtClean="0"/>
              <a:t>	</a:t>
            </a:r>
            <a:r>
              <a:rPr lang="en-US" sz="2800" kern="0" dirty="0" smtClean="0"/>
              <a:t>Older individuals need a larger amount of amino acids to stimulate protein synthesis</a:t>
            </a:r>
          </a:p>
          <a:p>
            <a:pPr lvl="0">
              <a:spcBef>
                <a:spcPct val="20000"/>
              </a:spcBef>
              <a:defRPr/>
            </a:pPr>
            <a:r>
              <a:rPr lang="en-US" sz="2800" kern="0" dirty="0" smtClean="0"/>
              <a:t>	Above age 60, cells resist making new tissue after consuming small amounts of protein </a:t>
            </a:r>
          </a:p>
          <a:p>
            <a:pPr lvl="0">
              <a:spcBef>
                <a:spcPct val="20000"/>
              </a:spcBef>
              <a:defRPr/>
            </a:pPr>
            <a:endParaRPr lang="en-US" sz="2800" kern="0" dirty="0" smtClean="0"/>
          </a:p>
          <a:p>
            <a:pPr lvl="0">
              <a:spcBef>
                <a:spcPct val="20000"/>
              </a:spcBef>
              <a:defRPr/>
            </a:pPr>
            <a:r>
              <a:rPr lang="en-US" sz="3200" kern="0" dirty="0" smtClean="0"/>
              <a:t>For optimal muscle synthesis:</a:t>
            </a:r>
          </a:p>
          <a:p>
            <a:pPr lvl="0">
              <a:spcBef>
                <a:spcPct val="20000"/>
              </a:spcBef>
              <a:defRPr/>
            </a:pPr>
            <a:r>
              <a:rPr lang="en-US" sz="3200" kern="0" dirty="0" smtClean="0"/>
              <a:t>	30g high quality protein per meal</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accent3"/>
                </a:solidFill>
                <a:effectLst/>
                <a:uLnTx/>
                <a:uFillTx/>
                <a:latin typeface="+mn-lt"/>
                <a:ea typeface="+mn-ea"/>
                <a:cs typeface="+mn-cs"/>
              </a:rPr>
              <a:t> </a:t>
            </a:r>
            <a:endParaRPr kumimoji="0" lang="en-US" sz="3200" b="0" i="0" u="none" strike="noStrike" kern="0" cap="none" spc="0" normalizeH="0" baseline="0" noProof="0" dirty="0">
              <a:ln>
                <a:noFill/>
              </a:ln>
              <a:solidFill>
                <a:schemeClr val="accent3"/>
              </a:solidFill>
              <a:effectLst/>
              <a:uLnTx/>
              <a:uFillTx/>
              <a:latin typeface="+mn-lt"/>
              <a:ea typeface="+mn-ea"/>
              <a:cs typeface="+mn-cs"/>
            </a:endParaRPr>
          </a:p>
        </p:txBody>
      </p:sp>
      <p:sp>
        <p:nvSpPr>
          <p:cNvPr id="4" name="TextBox 3"/>
          <p:cNvSpPr txBox="1"/>
          <p:nvPr/>
        </p:nvSpPr>
        <p:spPr>
          <a:xfrm>
            <a:off x="1828800" y="6248400"/>
            <a:ext cx="4724400" cy="369332"/>
          </a:xfrm>
          <a:prstGeom prst="rect">
            <a:avLst/>
          </a:prstGeom>
          <a:noFill/>
        </p:spPr>
        <p:txBody>
          <a:bodyPr wrap="square" rtlCol="0">
            <a:spAutoFit/>
          </a:bodyPr>
          <a:lstStyle/>
          <a:p>
            <a:r>
              <a:rPr lang="en-US" dirty="0" smtClean="0"/>
              <a:t>J. Am. Diet. Assoc. 109:1582,2009</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shutterstock_30418246.jpg"/>
          <p:cNvPicPr>
            <a:picLocks noChangeAspect="1"/>
          </p:cNvPicPr>
          <p:nvPr/>
        </p:nvPicPr>
        <p:blipFill>
          <a:blip r:embed="rId3" cstate="print"/>
          <a:srcRect/>
          <a:stretch>
            <a:fillRect/>
          </a:stretch>
        </p:blipFill>
        <p:spPr bwMode="auto">
          <a:xfrm>
            <a:off x="0" y="1185863"/>
            <a:ext cx="9144000" cy="5672137"/>
          </a:xfrm>
          <a:prstGeom prst="rect">
            <a:avLst/>
          </a:prstGeom>
          <a:noFill/>
          <a:ln w="9525">
            <a:noFill/>
            <a:miter lim="800000"/>
            <a:headEnd/>
            <a:tailEnd/>
          </a:ln>
        </p:spPr>
      </p:pic>
      <p:sp>
        <p:nvSpPr>
          <p:cNvPr id="5" name="Title 2"/>
          <p:cNvSpPr txBox="1">
            <a:spLocks/>
          </p:cNvSpPr>
          <p:nvPr/>
        </p:nvSpPr>
        <p:spPr bwMode="auto">
          <a:xfrm>
            <a:off x="45720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2010 Dietary Guidelines</a:t>
            </a:r>
          </a:p>
        </p:txBody>
      </p:sp>
      <p:sp>
        <p:nvSpPr>
          <p:cNvPr id="6" name="Content Placeholder 3"/>
          <p:cNvSpPr>
            <a:spLocks noGrp="1"/>
          </p:cNvSpPr>
          <p:nvPr>
            <p:ph idx="1"/>
          </p:nvPr>
        </p:nvSpPr>
        <p:spPr>
          <a:xfrm>
            <a:off x="457200" y="1219200"/>
            <a:ext cx="8229600" cy="4525963"/>
          </a:xfrm>
        </p:spPr>
        <p:txBody>
          <a:bodyPr/>
          <a:lstStyle/>
          <a:p>
            <a:pPr marL="342900" lvl="1" indent="-342900">
              <a:buFont typeface="Arial" charset="0"/>
              <a:buChar char="•"/>
            </a:pPr>
            <a:r>
              <a:rPr lang="en-US" sz="3200" dirty="0" smtClean="0">
                <a:solidFill>
                  <a:srgbClr val="C00000"/>
                </a:solidFill>
              </a:rPr>
              <a:t>“Poor diet and Physical inactivity are the most important factors contributing to an epidemic of overweight and obesity affecting men, women and children in all segments of our society.”</a:t>
            </a:r>
          </a:p>
          <a:p>
            <a:endParaRPr lang="en-US" dirty="0" smtClean="0"/>
          </a:p>
        </p:txBody>
      </p:sp>
      <p:sp>
        <p:nvSpPr>
          <p:cNvPr id="7" name="TextBox 4"/>
          <p:cNvSpPr txBox="1">
            <a:spLocks noChangeArrowheads="1"/>
          </p:cNvSpPr>
          <p:nvPr/>
        </p:nvSpPr>
        <p:spPr bwMode="auto">
          <a:xfrm>
            <a:off x="228600" y="6473825"/>
            <a:ext cx="8229600" cy="307975"/>
          </a:xfrm>
          <a:prstGeom prst="rect">
            <a:avLst/>
          </a:prstGeom>
          <a:solidFill>
            <a:schemeClr val="bg1"/>
          </a:solidFill>
          <a:ln w="9525">
            <a:noFill/>
            <a:miter lim="800000"/>
            <a:headEnd/>
            <a:tailEnd/>
          </a:ln>
        </p:spPr>
        <p:txBody>
          <a:bodyPr>
            <a:spAutoFit/>
          </a:bodyPr>
          <a:lstStyle/>
          <a:p>
            <a:r>
              <a:rPr lang="en-US" sz="1400" dirty="0"/>
              <a:t>Dietary Guidelines for Americans 2010. </a:t>
            </a:r>
            <a:r>
              <a:rPr lang="en-US" sz="1400" u="sng" dirty="0"/>
              <a:t>http://</a:t>
            </a:r>
            <a:r>
              <a:rPr lang="en-US" sz="1400" u="sng" dirty="0" smtClean="0"/>
              <a:t>www.cnpp.usda.gov/DGAs2010-PolicyDocument.htm</a:t>
            </a:r>
            <a:r>
              <a:rPr lang="en-US" sz="1400" dirty="0" smtClean="0"/>
              <a:t> </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accent3"/>
                </a:solidFill>
                <a:effectLst/>
                <a:uLnTx/>
                <a:uFillTx/>
                <a:latin typeface="+mn-lt"/>
                <a:ea typeface="+mn-ea"/>
                <a:cs typeface="+mn-cs"/>
              </a:rPr>
              <a:t> </a:t>
            </a:r>
            <a:endParaRPr kumimoji="0" lang="en-US" sz="3200" b="0" i="0" u="none" strike="noStrike" kern="0" cap="none" spc="0" normalizeH="0" baseline="0" noProof="0" dirty="0">
              <a:ln>
                <a:noFill/>
              </a:ln>
              <a:solidFill>
                <a:schemeClr val="accent3"/>
              </a:solidFill>
              <a:effectLst/>
              <a:uLnTx/>
              <a:uFillTx/>
              <a:latin typeface="+mn-lt"/>
              <a:ea typeface="+mn-ea"/>
              <a:cs typeface="+mn-cs"/>
            </a:endParaRPr>
          </a:p>
        </p:txBody>
      </p:sp>
      <p:sp>
        <p:nvSpPr>
          <p:cNvPr id="3" name="Title 5"/>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accent2"/>
                </a:solidFill>
                <a:latin typeface="+mj-lt"/>
                <a:ea typeface="+mj-ea"/>
                <a:cs typeface="+mj-cs"/>
              </a:rPr>
              <a:t>Calories</a:t>
            </a:r>
            <a:r>
              <a:rPr kumimoji="0" lang="en-US" sz="4400" b="0" i="0" u="none" strike="noStrike" kern="0" cap="none" spc="0" normalizeH="0" baseline="0" noProof="0" dirty="0" smtClean="0">
                <a:ln>
                  <a:noFill/>
                </a:ln>
                <a:solidFill>
                  <a:schemeClr val="accent2"/>
                </a:solidFill>
                <a:effectLst/>
                <a:uLnTx/>
                <a:uFillTx/>
                <a:latin typeface="+mj-lt"/>
                <a:ea typeface="+mj-ea"/>
                <a:cs typeface="+mj-cs"/>
              </a:rPr>
              <a:t> </a:t>
            </a: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sp>
        <p:nvSpPr>
          <p:cNvPr id="4" name="TextBox 3"/>
          <p:cNvSpPr txBox="1"/>
          <p:nvPr/>
        </p:nvSpPr>
        <p:spPr>
          <a:xfrm>
            <a:off x="1676400" y="1676400"/>
            <a:ext cx="4267200" cy="369332"/>
          </a:xfrm>
          <a:prstGeom prst="rect">
            <a:avLst/>
          </a:prstGeom>
          <a:noFill/>
        </p:spPr>
        <p:txBody>
          <a:bodyPr wrap="square" rtlCol="0">
            <a:spAutoFit/>
          </a:bodyPr>
          <a:lstStyle/>
          <a:p>
            <a:r>
              <a:rPr lang="en-US" dirty="0" smtClean="0"/>
              <a:t>Your calorie needs Differ </a:t>
            </a:r>
            <a:endParaRPr lang="en-US" dirty="0"/>
          </a:p>
        </p:txBody>
      </p:sp>
      <p:pic>
        <p:nvPicPr>
          <p:cNvPr id="5" name="Picture 2" descr="I must be eating right. I’m narrow at the top and wide at the bottom, just like the food pyramid."/>
          <p:cNvPicPr>
            <a:picLocks noChangeAspect="1" noChangeArrowheads="1"/>
          </p:cNvPicPr>
          <p:nvPr/>
        </p:nvPicPr>
        <p:blipFill>
          <a:blip r:embed="rId2" cstate="print"/>
          <a:srcRect/>
          <a:stretch>
            <a:fillRect/>
          </a:stretch>
        </p:blipFill>
        <p:spPr bwMode="auto">
          <a:xfrm>
            <a:off x="304799" y="-23746"/>
            <a:ext cx="8529437" cy="672934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accent3"/>
                </a:solidFill>
                <a:effectLst/>
                <a:uLnTx/>
                <a:uFillTx/>
                <a:latin typeface="+mn-lt"/>
                <a:ea typeface="+mn-ea"/>
                <a:cs typeface="+mn-cs"/>
              </a:rPr>
              <a:t> </a:t>
            </a:r>
            <a:endParaRPr kumimoji="0" lang="en-US" sz="3200" b="0" i="0" u="none" strike="noStrike" kern="0" cap="none" spc="0" normalizeH="0" baseline="0" noProof="0" dirty="0">
              <a:ln>
                <a:noFill/>
              </a:ln>
              <a:solidFill>
                <a:schemeClr val="accent3"/>
              </a:solidFill>
              <a:effectLst/>
              <a:uLnTx/>
              <a:uFillTx/>
              <a:latin typeface="+mn-lt"/>
              <a:ea typeface="+mn-ea"/>
              <a:cs typeface="+mn-cs"/>
            </a:endParaRPr>
          </a:p>
        </p:txBody>
      </p:sp>
      <p:sp>
        <p:nvSpPr>
          <p:cNvPr id="3" name="Title 5"/>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accent2"/>
                </a:solidFill>
                <a:latin typeface="+mj-lt"/>
                <a:ea typeface="+mj-ea"/>
                <a:cs typeface="+mj-cs"/>
              </a:rPr>
              <a:t>Calories</a:t>
            </a:r>
            <a:r>
              <a:rPr kumimoji="0" lang="en-US" sz="4400" b="0" i="0" u="none" strike="noStrike" kern="0" cap="none" spc="0" normalizeH="0" baseline="0" noProof="0" dirty="0" smtClean="0">
                <a:ln>
                  <a:noFill/>
                </a:ln>
                <a:solidFill>
                  <a:schemeClr val="accent2"/>
                </a:solidFill>
                <a:effectLst/>
                <a:uLnTx/>
                <a:uFillTx/>
                <a:latin typeface="+mj-lt"/>
                <a:ea typeface="+mj-ea"/>
                <a:cs typeface="+mj-cs"/>
              </a:rPr>
              <a:t> </a:t>
            </a: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sp>
        <p:nvSpPr>
          <p:cNvPr id="4" name="TextBox 3"/>
          <p:cNvSpPr txBox="1"/>
          <p:nvPr/>
        </p:nvSpPr>
        <p:spPr>
          <a:xfrm>
            <a:off x="381000" y="1886902"/>
            <a:ext cx="5334000" cy="3447098"/>
          </a:xfrm>
          <a:prstGeom prst="rect">
            <a:avLst/>
          </a:prstGeom>
          <a:noFill/>
        </p:spPr>
        <p:txBody>
          <a:bodyPr wrap="square" rtlCol="0">
            <a:spAutoFit/>
          </a:bodyPr>
          <a:lstStyle/>
          <a:p>
            <a:pPr>
              <a:buFont typeface="Arial" pitchFamily="34" charset="0"/>
              <a:buChar char="•"/>
            </a:pPr>
            <a:r>
              <a:rPr lang="en-US" sz="2000" b="1" dirty="0" smtClean="0">
                <a:solidFill>
                  <a:srgbClr val="C00000"/>
                </a:solidFill>
              </a:rPr>
              <a:t>Individual Calorie needs vary</a:t>
            </a:r>
          </a:p>
          <a:p>
            <a:pPr lvl="1">
              <a:buFont typeface="Arial" pitchFamily="34" charset="0"/>
              <a:buChar char="•"/>
            </a:pPr>
            <a:r>
              <a:rPr lang="en-US" sz="2000" b="1" dirty="0" smtClean="0">
                <a:solidFill>
                  <a:srgbClr val="C00000"/>
                </a:solidFill>
              </a:rPr>
              <a:t>Age</a:t>
            </a:r>
          </a:p>
          <a:p>
            <a:pPr lvl="1">
              <a:buFont typeface="Arial" pitchFamily="34" charset="0"/>
              <a:buChar char="•"/>
            </a:pPr>
            <a:r>
              <a:rPr lang="en-US" sz="2000" b="1" dirty="0" smtClean="0">
                <a:solidFill>
                  <a:srgbClr val="C00000"/>
                </a:solidFill>
              </a:rPr>
              <a:t>Weight</a:t>
            </a:r>
          </a:p>
          <a:p>
            <a:pPr lvl="1">
              <a:buFont typeface="Arial" pitchFamily="34" charset="0"/>
              <a:buChar char="•"/>
            </a:pPr>
            <a:r>
              <a:rPr lang="en-US" sz="2000" b="1" dirty="0" smtClean="0">
                <a:solidFill>
                  <a:srgbClr val="C00000"/>
                </a:solidFill>
              </a:rPr>
              <a:t>Height</a:t>
            </a:r>
          </a:p>
          <a:p>
            <a:pPr lvl="1">
              <a:buFont typeface="Arial" pitchFamily="34" charset="0"/>
              <a:buChar char="•"/>
            </a:pPr>
            <a:r>
              <a:rPr lang="en-US" sz="2000" b="1" dirty="0" smtClean="0">
                <a:solidFill>
                  <a:srgbClr val="C00000"/>
                </a:solidFill>
              </a:rPr>
              <a:t>Activity levels</a:t>
            </a:r>
          </a:p>
          <a:p>
            <a:pPr lvl="1">
              <a:buFont typeface="Arial" pitchFamily="34" charset="0"/>
              <a:buChar char="•"/>
            </a:pPr>
            <a:r>
              <a:rPr lang="en-US" sz="2000" b="1" dirty="0" smtClean="0">
                <a:solidFill>
                  <a:srgbClr val="C00000"/>
                </a:solidFill>
              </a:rPr>
              <a:t>Health status </a:t>
            </a:r>
          </a:p>
          <a:p>
            <a:r>
              <a:rPr lang="en-US" sz="2000" b="1" dirty="0" smtClean="0">
                <a:solidFill>
                  <a:srgbClr val="C00000"/>
                </a:solidFill>
              </a:rPr>
              <a:t>	</a:t>
            </a:r>
          </a:p>
          <a:p>
            <a:pPr marL="0" lvl="1">
              <a:buFont typeface="Arial" pitchFamily="34" charset="0"/>
              <a:buChar char="•"/>
            </a:pPr>
            <a:r>
              <a:rPr lang="en-US" sz="2000" b="1" dirty="0" smtClean="0">
                <a:solidFill>
                  <a:srgbClr val="C00000"/>
                </a:solidFill>
              </a:rPr>
              <a:t>On average we need:</a:t>
            </a:r>
          </a:p>
          <a:p>
            <a:pPr marL="457200" lvl="2">
              <a:buFont typeface="Arial" pitchFamily="34" charset="0"/>
              <a:buChar char="•"/>
            </a:pPr>
            <a:r>
              <a:rPr lang="en-US" sz="2000" b="1" dirty="0" smtClean="0">
                <a:solidFill>
                  <a:srgbClr val="C00000"/>
                </a:solidFill>
              </a:rPr>
              <a:t>1800-2000 calories for weight mgmt</a:t>
            </a:r>
          </a:p>
          <a:p>
            <a:pPr marL="457200" lvl="2">
              <a:buFont typeface="Arial" pitchFamily="34" charset="0"/>
              <a:buChar char="•"/>
            </a:pPr>
            <a:r>
              <a:rPr lang="en-US" sz="2000" b="1" dirty="0" smtClean="0">
                <a:solidFill>
                  <a:srgbClr val="C00000"/>
                </a:solidFill>
              </a:rPr>
              <a:t>1200-1500 calories for weight loss</a:t>
            </a:r>
          </a:p>
          <a:p>
            <a:r>
              <a:rPr lang="en-US" dirty="0" smtClean="0"/>
              <a:t> </a:t>
            </a:r>
            <a:endParaRPr lang="en-US" dirty="0"/>
          </a:p>
        </p:txBody>
      </p:sp>
      <p:sp>
        <p:nvSpPr>
          <p:cNvPr id="5" name="Rectangle 4"/>
          <p:cNvSpPr/>
          <p:nvPr/>
        </p:nvSpPr>
        <p:spPr>
          <a:xfrm>
            <a:off x="4572000" y="1196876"/>
            <a:ext cx="4572000" cy="2308324"/>
          </a:xfrm>
          <a:prstGeom prst="rect">
            <a:avLst/>
          </a:prstGeom>
        </p:spPr>
        <p:txBody>
          <a:bodyPr>
            <a:spAutoFit/>
          </a:bodyPr>
          <a:lstStyle/>
          <a:p>
            <a:r>
              <a:rPr lang="en-US" dirty="0" smtClean="0">
                <a:latin typeface="Georgia" pitchFamily="18" charset="0"/>
              </a:rPr>
              <a:t>Current weight (lbs) x 10 = how many calories you need to MAINTAIN your weight</a:t>
            </a:r>
          </a:p>
          <a:p>
            <a:r>
              <a:rPr lang="en-US" dirty="0" smtClean="0">
                <a:latin typeface="Georgia" pitchFamily="18" charset="0"/>
              </a:rPr>
              <a:t>	250 lbs x 10 = 2500 kcal</a:t>
            </a:r>
          </a:p>
          <a:p>
            <a:endParaRPr lang="en-US" dirty="0" smtClean="0">
              <a:latin typeface="Georgia" pitchFamily="18" charset="0"/>
            </a:endParaRPr>
          </a:p>
          <a:p>
            <a:r>
              <a:rPr lang="en-US" dirty="0" smtClean="0">
                <a:latin typeface="Georgia" pitchFamily="18" charset="0"/>
              </a:rPr>
              <a:t>Current weight (lbs) x 7 = how many calories you need to lose weight</a:t>
            </a:r>
          </a:p>
          <a:p>
            <a:r>
              <a:rPr lang="en-US" dirty="0" smtClean="0">
                <a:latin typeface="Georgia" pitchFamily="18" charset="0"/>
              </a:rPr>
              <a:t>	 250 x 7 = 1750 kcal</a:t>
            </a:r>
            <a:endParaRPr lang="en-US" dirty="0">
              <a:latin typeface="Georgi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accent3"/>
                </a:solidFill>
                <a:effectLst/>
                <a:uLnTx/>
                <a:uFillTx/>
                <a:latin typeface="+mn-lt"/>
                <a:ea typeface="+mn-ea"/>
                <a:cs typeface="+mn-cs"/>
              </a:rPr>
              <a:t> </a:t>
            </a:r>
            <a:endParaRPr kumimoji="0" lang="en-US" sz="3200" b="0" i="0" u="none" strike="noStrike" kern="0" cap="none" spc="0" normalizeH="0" baseline="0" noProof="0" dirty="0">
              <a:ln>
                <a:noFill/>
              </a:ln>
              <a:solidFill>
                <a:schemeClr val="accent3"/>
              </a:solidFill>
              <a:effectLst/>
              <a:uLnTx/>
              <a:uFillTx/>
              <a:latin typeface="+mn-lt"/>
              <a:ea typeface="+mn-ea"/>
              <a:cs typeface="+mn-cs"/>
            </a:endParaRPr>
          </a:p>
        </p:txBody>
      </p:sp>
      <p:sp>
        <p:nvSpPr>
          <p:cNvPr id="3" name="Title 5"/>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accent2"/>
                </a:solidFill>
                <a:latin typeface="+mj-lt"/>
                <a:ea typeface="+mj-ea"/>
                <a:cs typeface="+mj-cs"/>
              </a:rPr>
              <a:t>Calories</a:t>
            </a:r>
            <a:r>
              <a:rPr kumimoji="0" lang="en-US" sz="4400" b="0" i="0" u="none" strike="noStrike" kern="0" cap="none" spc="0" normalizeH="0" baseline="0" noProof="0" dirty="0" smtClean="0">
                <a:ln>
                  <a:noFill/>
                </a:ln>
                <a:solidFill>
                  <a:schemeClr val="accent2"/>
                </a:solidFill>
                <a:effectLst/>
                <a:uLnTx/>
                <a:uFillTx/>
                <a:latin typeface="+mj-lt"/>
                <a:ea typeface="+mj-ea"/>
                <a:cs typeface="+mj-cs"/>
              </a:rPr>
              <a:t> </a:t>
            </a: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sp>
        <p:nvSpPr>
          <p:cNvPr id="4" name="TextBox 3"/>
          <p:cNvSpPr txBox="1"/>
          <p:nvPr/>
        </p:nvSpPr>
        <p:spPr>
          <a:xfrm>
            <a:off x="1066800" y="1143000"/>
            <a:ext cx="6781800" cy="4308872"/>
          </a:xfrm>
          <a:prstGeom prst="rect">
            <a:avLst/>
          </a:prstGeom>
          <a:noFill/>
        </p:spPr>
        <p:txBody>
          <a:bodyPr wrap="square" rtlCol="0">
            <a:spAutoFit/>
          </a:bodyPr>
          <a:lstStyle/>
          <a:p>
            <a:pPr algn="ctr" eaLnBrk="1" hangingPunct="1">
              <a:buFont typeface="Arial" pitchFamily="34" charset="0"/>
              <a:buChar char="•"/>
            </a:pPr>
            <a:r>
              <a:rPr lang="en-US" sz="3200" dirty="0" smtClean="0"/>
              <a:t>Total Calorie Breakdown:</a:t>
            </a:r>
          </a:p>
          <a:p>
            <a:pPr lvl="1" algn="ctr">
              <a:buFont typeface="Arial" pitchFamily="34" charset="0"/>
              <a:buChar char="•"/>
            </a:pPr>
            <a:r>
              <a:rPr lang="en-US" sz="3200" dirty="0" smtClean="0"/>
              <a:t>50% carbohydrate</a:t>
            </a:r>
          </a:p>
          <a:p>
            <a:pPr lvl="2" algn="ctr">
              <a:buFont typeface="Arial" pitchFamily="34" charset="0"/>
              <a:buChar char="•"/>
            </a:pPr>
            <a:r>
              <a:rPr lang="en-US" sz="2400" dirty="0" smtClean="0"/>
              <a:t>Whole grains</a:t>
            </a:r>
          </a:p>
          <a:p>
            <a:pPr lvl="2" algn="ctr">
              <a:buFont typeface="Arial" pitchFamily="34" charset="0"/>
              <a:buChar char="•"/>
            </a:pPr>
            <a:r>
              <a:rPr lang="en-US" sz="2400" dirty="0" smtClean="0"/>
              <a:t>30g fiber per day</a:t>
            </a:r>
          </a:p>
          <a:p>
            <a:pPr lvl="2" algn="ctr">
              <a:buFont typeface="Arial" pitchFamily="34" charset="0"/>
              <a:buChar char="•"/>
            </a:pPr>
            <a:endParaRPr lang="en-US" sz="2400" dirty="0" smtClean="0"/>
          </a:p>
          <a:p>
            <a:pPr lvl="1" algn="ctr">
              <a:buFont typeface="Arial" pitchFamily="34" charset="0"/>
              <a:buChar char="•"/>
            </a:pPr>
            <a:r>
              <a:rPr lang="en-US" sz="3200" dirty="0" smtClean="0"/>
              <a:t>20% Lean Protein</a:t>
            </a:r>
          </a:p>
          <a:p>
            <a:pPr lvl="1" algn="ctr">
              <a:buFont typeface="Arial" pitchFamily="34" charset="0"/>
              <a:buChar char="•"/>
            </a:pPr>
            <a:endParaRPr lang="en-US" sz="3200" dirty="0" smtClean="0"/>
          </a:p>
          <a:p>
            <a:pPr lvl="1" algn="ctr">
              <a:buFont typeface="Arial" pitchFamily="34" charset="0"/>
              <a:buChar char="•"/>
            </a:pPr>
            <a:r>
              <a:rPr lang="en-US" sz="3200" dirty="0" smtClean="0"/>
              <a:t>30% Fat </a:t>
            </a:r>
          </a:p>
          <a:p>
            <a:pPr lvl="2" algn="ctr">
              <a:buFont typeface="Arial" pitchFamily="34" charset="0"/>
              <a:buChar char="•"/>
            </a:pPr>
            <a:r>
              <a:rPr lang="en-US" sz="2400" dirty="0" smtClean="0"/>
              <a:t>Mono &amp; polyunsaturated</a:t>
            </a:r>
          </a:p>
          <a:p>
            <a:r>
              <a:rPr lang="en-US" dirty="0" smtClean="0"/>
              <a:t> </a:t>
            </a:r>
            <a:endParaRPr lang="en-US" dirty="0"/>
          </a:p>
        </p:txBody>
      </p:sp>
      <p:sp>
        <p:nvSpPr>
          <p:cNvPr id="6" name="Rectangle 5"/>
          <p:cNvSpPr/>
          <p:nvPr/>
        </p:nvSpPr>
        <p:spPr>
          <a:xfrm>
            <a:off x="533400" y="4038600"/>
            <a:ext cx="4572000" cy="369332"/>
          </a:xfrm>
          <a:prstGeom prst="rect">
            <a:avLst/>
          </a:prstGeom>
        </p:spPr>
        <p:txBody>
          <a:bodyPr>
            <a:spAutoFit/>
          </a:bodyPr>
          <a:lstStyle/>
          <a:p>
            <a:endParaRPr lang="en-US" dirty="0">
              <a:latin typeface="Georgi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accent3"/>
                </a:solidFill>
                <a:effectLst/>
                <a:uLnTx/>
                <a:uFillTx/>
                <a:latin typeface="+mn-lt"/>
                <a:ea typeface="+mn-ea"/>
                <a:cs typeface="+mn-cs"/>
              </a:rPr>
              <a:t> </a:t>
            </a:r>
            <a:endParaRPr kumimoji="0" lang="en-US" sz="3200" b="0" i="0" u="none" strike="noStrike" kern="0" cap="none" spc="0" normalizeH="0" baseline="0" noProof="0" dirty="0">
              <a:ln>
                <a:noFill/>
              </a:ln>
              <a:solidFill>
                <a:schemeClr val="accent3"/>
              </a:solidFill>
              <a:effectLst/>
              <a:uLnTx/>
              <a:uFillTx/>
              <a:latin typeface="+mn-lt"/>
              <a:ea typeface="+mn-ea"/>
              <a:cs typeface="+mn-cs"/>
            </a:endParaRPr>
          </a:p>
        </p:txBody>
      </p:sp>
      <p:sp>
        <p:nvSpPr>
          <p:cNvPr id="3" name="Title 5"/>
          <p:cNvSpPr txBox="1">
            <a:spLocks/>
          </p:cNvSpPr>
          <p:nvPr/>
        </p:nvSpPr>
        <p:spPr>
          <a:xfrm>
            <a:off x="457200" y="274638"/>
            <a:ext cx="8229600" cy="1143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accent2"/>
                </a:solidFill>
                <a:latin typeface="+mj-lt"/>
                <a:ea typeface="+mj-ea"/>
                <a:cs typeface="+mj-cs"/>
              </a:rPr>
              <a:t>B</a:t>
            </a:r>
            <a:r>
              <a:rPr lang="en-US" sz="2000" kern="0" dirty="0" smtClean="0">
                <a:solidFill>
                  <a:schemeClr val="accent2"/>
                </a:solidFill>
                <a:latin typeface="+mj-lt"/>
                <a:ea typeface="+mj-ea"/>
                <a:cs typeface="+mj-cs"/>
              </a:rPr>
              <a:t>ody</a:t>
            </a:r>
            <a:r>
              <a:rPr lang="en-US" sz="4400" kern="0" dirty="0" smtClean="0">
                <a:solidFill>
                  <a:schemeClr val="accent2"/>
                </a:solidFill>
                <a:latin typeface="+mj-lt"/>
                <a:ea typeface="+mj-ea"/>
                <a:cs typeface="+mj-cs"/>
              </a:rPr>
              <a:t> M</a:t>
            </a:r>
            <a:r>
              <a:rPr lang="en-US" sz="2400" kern="0" dirty="0" smtClean="0">
                <a:solidFill>
                  <a:schemeClr val="accent2"/>
                </a:solidFill>
                <a:latin typeface="+mj-lt"/>
                <a:ea typeface="+mj-ea"/>
                <a:cs typeface="+mj-cs"/>
              </a:rPr>
              <a:t>ass</a:t>
            </a:r>
            <a:r>
              <a:rPr lang="en-US" sz="4400" kern="0" dirty="0" smtClean="0">
                <a:solidFill>
                  <a:schemeClr val="accent2"/>
                </a:solidFill>
                <a:latin typeface="+mj-lt"/>
                <a:ea typeface="+mj-ea"/>
                <a:cs typeface="+mj-cs"/>
              </a:rPr>
              <a:t> I</a:t>
            </a:r>
            <a:r>
              <a:rPr lang="en-US" sz="2400" kern="0" dirty="0" smtClean="0">
                <a:solidFill>
                  <a:schemeClr val="accent2"/>
                </a:solidFill>
                <a:latin typeface="+mj-lt"/>
                <a:ea typeface="+mj-ea"/>
                <a:cs typeface="+mj-cs"/>
              </a:rPr>
              <a:t>ndex</a:t>
            </a:r>
            <a:r>
              <a:rPr kumimoji="0" lang="en-US" sz="4400" b="0" i="0" u="none" strike="noStrike" kern="0" cap="none" spc="0" normalizeH="0" baseline="0" noProof="0" dirty="0" smtClean="0">
                <a:ln>
                  <a:noFill/>
                </a:ln>
                <a:solidFill>
                  <a:schemeClr val="accent2"/>
                </a:solidFill>
                <a:effectLst/>
                <a:uLnTx/>
                <a:uFillTx/>
                <a:latin typeface="+mj-lt"/>
                <a:ea typeface="+mj-ea"/>
                <a:cs typeface="+mj-cs"/>
              </a:rPr>
              <a:t> </a:t>
            </a: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sp>
        <p:nvSpPr>
          <p:cNvPr id="6" name="Rectangle 5"/>
          <p:cNvSpPr/>
          <p:nvPr/>
        </p:nvSpPr>
        <p:spPr>
          <a:xfrm>
            <a:off x="533400" y="4038600"/>
            <a:ext cx="4572000" cy="369332"/>
          </a:xfrm>
          <a:prstGeom prst="rect">
            <a:avLst/>
          </a:prstGeom>
        </p:spPr>
        <p:txBody>
          <a:bodyPr>
            <a:spAutoFit/>
          </a:bodyPr>
          <a:lstStyle/>
          <a:p>
            <a:endParaRPr lang="en-US" dirty="0">
              <a:latin typeface="Georgia" pitchFamily="18" charset="0"/>
            </a:endParaRPr>
          </a:p>
        </p:txBody>
      </p:sp>
      <p:sp>
        <p:nvSpPr>
          <p:cNvPr id="7" name="Rectangle 4"/>
          <p:cNvSpPr txBox="1">
            <a:spLocks noChangeArrowheads="1"/>
          </p:cNvSpPr>
          <p:nvPr/>
        </p:nvSpPr>
        <p:spPr>
          <a:xfrm>
            <a:off x="0" y="2895600"/>
            <a:ext cx="5181600" cy="430212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C00000"/>
                </a:solidFill>
                <a:effectLst/>
                <a:uLnTx/>
                <a:uFillTx/>
                <a:latin typeface="+mn-lt"/>
                <a:ea typeface="+mn-ea"/>
                <a:cs typeface="+mn-cs"/>
              </a:rPr>
              <a:t>To calculate BMI using kilograms and meters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C00000"/>
                </a:solidFill>
                <a:effectLst/>
                <a:uLnTx/>
                <a:uFillTx/>
                <a:latin typeface="+mn-lt"/>
              </a:rPr>
              <a:t>BMI = </a:t>
            </a:r>
            <a:r>
              <a:rPr kumimoji="0" lang="en-US" sz="2000" b="0" i="0" u="sng" strike="noStrike" kern="0" cap="none" spc="0" normalizeH="0" baseline="0" noProof="0" dirty="0" smtClean="0">
                <a:ln>
                  <a:noFill/>
                </a:ln>
                <a:solidFill>
                  <a:srgbClr val="C00000"/>
                </a:solidFill>
                <a:effectLst/>
                <a:uLnTx/>
                <a:uFillTx/>
                <a:latin typeface="+mn-lt"/>
              </a:rPr>
              <a:t>weight (kilograms)</a:t>
            </a:r>
          </a:p>
          <a:p>
            <a:pPr marL="1600200" marR="0" lvl="3" indent="-2286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000" b="0" i="0" u="none" strike="noStrike" kern="0" cap="none" spc="0" normalizeH="0" baseline="0" noProof="0" dirty="0" smtClean="0">
                <a:ln>
                  <a:noFill/>
                </a:ln>
                <a:solidFill>
                  <a:srgbClr val="C00000"/>
                </a:solidFill>
                <a:effectLst/>
                <a:uLnTx/>
                <a:uFillTx/>
                <a:latin typeface="+mn-lt"/>
              </a:rPr>
              <a:t>       height squared (m</a:t>
            </a:r>
            <a:r>
              <a:rPr kumimoji="0" lang="en-US" sz="2000" b="0" i="0" u="none" strike="noStrike" kern="0" cap="none" spc="0" normalizeH="0" baseline="30000" noProof="0" dirty="0" smtClean="0">
                <a:ln>
                  <a:noFill/>
                </a:ln>
                <a:solidFill>
                  <a:srgbClr val="C00000"/>
                </a:solidFill>
                <a:effectLst/>
                <a:uLnTx/>
                <a:uFillTx/>
                <a:latin typeface="+mn-lt"/>
              </a:rPr>
              <a:t>2</a:t>
            </a:r>
            <a:r>
              <a:rPr kumimoji="0" lang="en-US" sz="2000" b="0" i="0" u="none" strike="noStrike" kern="0" cap="none" spc="0" normalizeH="0" baseline="0" noProof="0" dirty="0" smtClean="0">
                <a:ln>
                  <a:noFill/>
                </a:ln>
                <a:solidFill>
                  <a:srgbClr val="C00000"/>
                </a:solidFill>
                <a:effectLst/>
                <a:uLnTx/>
                <a:uFillTx/>
                <a:latin typeface="+mn-lt"/>
              </a:rPr>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C00000"/>
                </a:solidFill>
                <a:effectLst/>
                <a:uLnTx/>
                <a:uFillTx/>
                <a:latin typeface="+mn-lt"/>
                <a:ea typeface="+mn-ea"/>
                <a:cs typeface="+mn-cs"/>
              </a:rPr>
              <a:t>To calculate BMI with pounds and inches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C00000"/>
                </a:solidFill>
                <a:effectLst/>
                <a:uLnTx/>
                <a:uFillTx/>
                <a:latin typeface="+mn-lt"/>
              </a:rPr>
              <a:t>BMI = </a:t>
            </a:r>
            <a:r>
              <a:rPr kumimoji="0" lang="en-US" sz="2000" b="0" i="0" u="sng" strike="noStrike" kern="0" cap="none" spc="0" normalizeH="0" baseline="0" noProof="0" dirty="0" smtClean="0">
                <a:ln>
                  <a:noFill/>
                </a:ln>
                <a:solidFill>
                  <a:srgbClr val="C00000"/>
                </a:solidFill>
                <a:effectLst/>
                <a:uLnTx/>
                <a:uFillTx/>
                <a:latin typeface="+mn-lt"/>
              </a:rPr>
              <a:t>weight (pounds) x 703</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000" b="0" i="0" u="none" strike="noStrike" kern="0" cap="none" spc="0" normalizeH="0" baseline="0" noProof="0" dirty="0" smtClean="0">
                <a:ln>
                  <a:noFill/>
                </a:ln>
                <a:solidFill>
                  <a:srgbClr val="C00000"/>
                </a:solidFill>
                <a:effectLst/>
                <a:uLnTx/>
                <a:uFillTx/>
                <a:latin typeface="+mn-lt"/>
              </a:rPr>
              <a:t>               height squared (inches</a:t>
            </a:r>
            <a:r>
              <a:rPr kumimoji="0" lang="en-US" sz="2000" b="0" i="0" u="none" strike="noStrike" kern="0" cap="none" spc="0" normalizeH="0" baseline="30000" noProof="0" dirty="0" smtClean="0">
                <a:ln>
                  <a:noFill/>
                </a:ln>
                <a:solidFill>
                  <a:srgbClr val="C00000"/>
                </a:solidFill>
                <a:effectLst/>
                <a:uLnTx/>
                <a:uFillTx/>
                <a:latin typeface="+mn-lt"/>
              </a:rPr>
              <a:t>2</a:t>
            </a:r>
            <a:r>
              <a:rPr kumimoji="0" lang="en-US" sz="2000" b="0" i="0" u="none" strike="noStrike" kern="0" cap="none" spc="0" normalizeH="0" baseline="0" noProof="0" dirty="0" smtClean="0">
                <a:ln>
                  <a:noFill/>
                </a:ln>
                <a:solidFill>
                  <a:srgbClr val="C00000"/>
                </a:solidFill>
                <a:effectLst/>
                <a:uLnTx/>
                <a:uFillTx/>
                <a:latin typeface="+mn-lt"/>
              </a:rPr>
              <a:t>)</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rgbClr val="C00000"/>
              </a:solidFill>
              <a:effectLst/>
              <a:uLnTx/>
              <a:uFillTx/>
              <a:latin typeface="+mn-lt"/>
            </a:endParaRPr>
          </a:p>
          <a:p>
            <a:pPr marL="533400" marR="0" lvl="0" indent="-5334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C00000"/>
                </a:solidFill>
                <a:effectLst/>
                <a:uLnTx/>
                <a:uFillTx/>
                <a:latin typeface="+mn-lt"/>
                <a:ea typeface="+mn-ea"/>
                <a:cs typeface="+mn-cs"/>
              </a:rPr>
              <a:t>Quick calculation = lbs x 703  / in /  in</a:t>
            </a:r>
          </a:p>
        </p:txBody>
      </p:sp>
      <p:sp>
        <p:nvSpPr>
          <p:cNvPr id="8" name="TextBox 7"/>
          <p:cNvSpPr txBox="1"/>
          <p:nvPr/>
        </p:nvSpPr>
        <p:spPr>
          <a:xfrm>
            <a:off x="3657600" y="228600"/>
            <a:ext cx="5257800" cy="2554545"/>
          </a:xfrm>
          <a:prstGeom prst="rect">
            <a:avLst/>
          </a:prstGeom>
          <a:noFill/>
        </p:spPr>
        <p:txBody>
          <a:bodyPr wrap="square" rtlCol="0">
            <a:spAutoFit/>
          </a:bodyPr>
          <a:lstStyle/>
          <a:p>
            <a:r>
              <a:rPr lang="en-US" sz="2000" dirty="0" smtClean="0"/>
              <a:t>Normal = 18.5-24.9</a:t>
            </a:r>
          </a:p>
          <a:p>
            <a:r>
              <a:rPr lang="en-US" sz="2000" dirty="0" smtClean="0"/>
              <a:t>Overweight = 25-29.9</a:t>
            </a:r>
          </a:p>
          <a:p>
            <a:r>
              <a:rPr lang="en-US" sz="2000" dirty="0" smtClean="0"/>
              <a:t>Obese = 30+</a:t>
            </a:r>
          </a:p>
          <a:p>
            <a:r>
              <a:rPr lang="en-US" sz="2000" dirty="0" smtClean="0"/>
              <a:t>Morbid Obesity = 40+</a:t>
            </a:r>
          </a:p>
          <a:p>
            <a:endParaRPr lang="en-US" sz="2000" dirty="0" smtClean="0"/>
          </a:p>
          <a:p>
            <a:r>
              <a:rPr lang="en-US" sz="2000" dirty="0" smtClean="0"/>
              <a:t>All adults ages 18-65 should aim for the “Normal” BMI category </a:t>
            </a:r>
          </a:p>
          <a:p>
            <a:r>
              <a:rPr lang="en-US" sz="2000" dirty="0" smtClean="0"/>
              <a:t>Over 65 –aim for the “overweight” category</a:t>
            </a:r>
            <a:endParaRPr lang="en-US" sz="2000" dirty="0"/>
          </a:p>
        </p:txBody>
      </p:sp>
      <p:sp>
        <p:nvSpPr>
          <p:cNvPr id="9" name="Rectangle 8"/>
          <p:cNvSpPr/>
          <p:nvPr/>
        </p:nvSpPr>
        <p:spPr>
          <a:xfrm>
            <a:off x="152400" y="6227802"/>
            <a:ext cx="8763000" cy="553998"/>
          </a:xfrm>
          <a:prstGeom prst="rect">
            <a:avLst/>
          </a:prstGeom>
          <a:solidFill>
            <a:schemeClr val="bg1"/>
          </a:solidFill>
        </p:spPr>
        <p:txBody>
          <a:bodyPr wrap="square">
            <a:spAutoFit/>
          </a:bodyPr>
          <a:lstStyle/>
          <a:p>
            <a:r>
              <a:rPr lang="en-US" sz="1000" dirty="0" smtClean="0"/>
              <a:t>Jensen MD. Obesity In: Goldman L, Schafer AI, eds. </a:t>
            </a:r>
            <a:r>
              <a:rPr lang="en-US" sz="1000" i="1" dirty="0" smtClean="0"/>
              <a:t>Cecil Medicine</a:t>
            </a:r>
            <a:r>
              <a:rPr lang="en-US" sz="1000" dirty="0" smtClean="0"/>
              <a:t>. 24th ed. Philadelphia, Pa: Saunders Elsevier; 2011:chap 227.</a:t>
            </a:r>
          </a:p>
          <a:p>
            <a:r>
              <a:rPr lang="en-US" sz="1000" dirty="0" err="1" smtClean="0"/>
              <a:t>Gahagan</a:t>
            </a:r>
            <a:r>
              <a:rPr lang="en-US" sz="1000" dirty="0" smtClean="0"/>
              <a:t> S. Overweight and obesity. In: </a:t>
            </a:r>
            <a:r>
              <a:rPr lang="en-US" sz="1000" dirty="0" err="1" smtClean="0"/>
              <a:t>Kliegman</a:t>
            </a:r>
            <a:r>
              <a:rPr lang="en-US" sz="1000" dirty="0" smtClean="0"/>
              <a:t> RM, Behrman RE, Jenson HB, Stanton BF, eds. </a:t>
            </a:r>
            <a:r>
              <a:rPr lang="en-US" sz="1000" i="1" dirty="0" smtClean="0"/>
              <a:t>Nelson Textbook of Pediatrics</a:t>
            </a:r>
            <a:r>
              <a:rPr lang="en-US" sz="1000" dirty="0" smtClean="0"/>
              <a:t>. 19th ed. Philadelphia, Pa: Saunders Elsevier; 2011:chap 44</a:t>
            </a:r>
            <a:endParaRPr lang="en-US" sz="1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457200" y="274638"/>
            <a:ext cx="8229600" cy="1143000"/>
          </a:xfrm>
        </p:spPr>
        <p:txBody>
          <a:bodyPr/>
          <a:lstStyle/>
          <a:p>
            <a:r>
              <a:rPr lang="en-US" dirty="0" smtClean="0"/>
              <a:t>What should I eat in my 20’s? 30’s? 40’s?50’s? </a:t>
            </a:r>
            <a:br>
              <a:rPr lang="en-US" dirty="0" smtClean="0"/>
            </a:br>
            <a:r>
              <a:rPr lang="en-US" dirty="0" smtClean="0"/>
              <a:t> </a:t>
            </a:r>
            <a:endParaRPr lang="en-US" dirty="0"/>
          </a:p>
        </p:txBody>
      </p:sp>
      <p:sp>
        <p:nvSpPr>
          <p:cNvPr id="10" name="Content Placeholder 6"/>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3600" b="1" kern="0" dirty="0" smtClean="0">
                <a:solidFill>
                  <a:schemeClr val="accent3"/>
                </a:solidFill>
                <a:latin typeface="+mn-lt"/>
              </a:rPr>
              <a:t>Fact or Fiction?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smtClean="0">
                <a:ln>
                  <a:noFill/>
                </a:ln>
                <a:solidFill>
                  <a:schemeClr val="accent3"/>
                </a:solidFill>
                <a:effectLst/>
                <a:uLnTx/>
                <a:uFillTx/>
                <a:latin typeface="+mn-lt"/>
                <a:ea typeface="+mn-ea"/>
                <a:cs typeface="+mn-cs"/>
              </a:rPr>
              <a:t>For every decade of my life, I need different</a:t>
            </a:r>
            <a:r>
              <a:rPr kumimoji="0" lang="en-US" sz="3600" b="1" i="0" u="none" strike="noStrike" kern="0" cap="none" spc="0" normalizeH="0" noProof="0" dirty="0" smtClean="0">
                <a:ln>
                  <a:noFill/>
                </a:ln>
                <a:solidFill>
                  <a:schemeClr val="accent3"/>
                </a:solidFill>
                <a:effectLst/>
                <a:uLnTx/>
                <a:uFillTx/>
                <a:latin typeface="+mn-lt"/>
                <a:ea typeface="+mn-ea"/>
                <a:cs typeface="+mn-cs"/>
              </a:rPr>
              <a:t> amounts of nutrients.  </a:t>
            </a:r>
            <a:endParaRPr kumimoji="0" lang="en-US" sz="3600" b="1" i="0" u="none" strike="noStrike" kern="0" cap="none" spc="0" normalizeH="0" baseline="0" noProof="0" dirty="0">
              <a:ln>
                <a:noFill/>
              </a:ln>
              <a:solidFill>
                <a:schemeClr val="accent3"/>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28600" y="4343400"/>
            <a:ext cx="89154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p:cNvSpPr>
            <a:spLocks noChangeArrowheads="1"/>
          </p:cNvSpPr>
          <p:nvPr/>
        </p:nvSpPr>
        <p:spPr bwMode="auto">
          <a:xfrm>
            <a:off x="7175500" y="6219825"/>
            <a:ext cx="1739900" cy="257175"/>
          </a:xfrm>
          <a:prstGeom prst="rect">
            <a:avLst/>
          </a:prstGeom>
          <a:noFill/>
          <a:ln w="9525">
            <a:noFill/>
            <a:miter lim="800000"/>
            <a:headEnd/>
            <a:tailEnd/>
          </a:ln>
        </p:spPr>
        <p:txBody>
          <a:bodyPr wrap="none">
            <a:spAutoFit/>
          </a:bodyPr>
          <a:lstStyle/>
          <a:p>
            <a:pPr>
              <a:lnSpc>
                <a:spcPct val="90000"/>
              </a:lnSpc>
              <a:spcBef>
                <a:spcPct val="20000"/>
              </a:spcBef>
            </a:pPr>
            <a:r>
              <a:rPr lang="en-US" sz="1200"/>
              <a:t>Zemel MB, </a:t>
            </a:r>
            <a:r>
              <a:rPr lang="en-US" sz="1200" i="1"/>
              <a:t>AJCN</a:t>
            </a:r>
            <a:r>
              <a:rPr lang="en-US" sz="1200"/>
              <a:t> 2004</a:t>
            </a:r>
          </a:p>
        </p:txBody>
      </p:sp>
      <p:sp>
        <p:nvSpPr>
          <p:cNvPr id="29699" name="Rectangle 3"/>
          <p:cNvSpPr>
            <a:spLocks noChangeArrowheads="1"/>
          </p:cNvSpPr>
          <p:nvPr/>
        </p:nvSpPr>
        <p:spPr bwMode="auto">
          <a:xfrm>
            <a:off x="1581150" y="4572000"/>
            <a:ext cx="3413125" cy="1035050"/>
          </a:xfrm>
          <a:prstGeom prst="rect">
            <a:avLst/>
          </a:prstGeom>
          <a:noFill/>
          <a:ln w="38100" cmpd="dbl">
            <a:solidFill>
              <a:schemeClr val="tx1"/>
            </a:solidFill>
            <a:miter lim="800000"/>
            <a:headEnd/>
            <a:tailEnd/>
          </a:ln>
        </p:spPr>
        <p:txBody>
          <a:bodyPr lIns="82056" tIns="41028" rIns="82056" bIns="41028">
            <a:spAutoFit/>
          </a:bodyPr>
          <a:lstStyle/>
          <a:p>
            <a:pPr defTabSz="820738"/>
            <a:r>
              <a:rPr lang="en-US" sz="2000" b="1" dirty="0">
                <a:solidFill>
                  <a:srgbClr val="C00000"/>
                </a:solidFill>
                <a:cs typeface="Times New Roman" pitchFamily="18" charset="0"/>
              </a:rPr>
              <a:t>Conversely, high intakes of calcium may contribute to decreased fat storage. </a:t>
            </a:r>
            <a:endParaRPr lang="en-US" sz="2000" b="1" dirty="0">
              <a:solidFill>
                <a:srgbClr val="C00000"/>
              </a:solidFill>
            </a:endParaRPr>
          </a:p>
        </p:txBody>
      </p:sp>
      <p:sp>
        <p:nvSpPr>
          <p:cNvPr id="29700" name="Text Box 4"/>
          <p:cNvSpPr txBox="1">
            <a:spLocks noChangeArrowheads="1"/>
          </p:cNvSpPr>
          <p:nvPr/>
        </p:nvSpPr>
        <p:spPr bwMode="auto">
          <a:xfrm>
            <a:off x="5753100" y="1887538"/>
            <a:ext cx="163513" cy="720725"/>
          </a:xfrm>
          <a:prstGeom prst="rect">
            <a:avLst/>
          </a:prstGeom>
          <a:noFill/>
          <a:ln w="9525">
            <a:noFill/>
            <a:miter lim="800000"/>
            <a:headEnd/>
            <a:tailEnd/>
          </a:ln>
        </p:spPr>
        <p:txBody>
          <a:bodyPr wrap="none" lIns="82056" tIns="41028" rIns="82056" bIns="41028">
            <a:spAutoFit/>
          </a:bodyPr>
          <a:lstStyle/>
          <a:p>
            <a:pPr defTabSz="820738"/>
            <a:endParaRPr lang="en-US" sz="4200"/>
          </a:p>
        </p:txBody>
      </p:sp>
      <p:sp>
        <p:nvSpPr>
          <p:cNvPr id="29701" name="AutoShape 5"/>
          <p:cNvSpPr>
            <a:spLocks noChangeArrowheads="1"/>
          </p:cNvSpPr>
          <p:nvPr/>
        </p:nvSpPr>
        <p:spPr bwMode="auto">
          <a:xfrm flipH="1" flipV="1">
            <a:off x="898525" y="1365250"/>
            <a:ext cx="2360613" cy="2065338"/>
          </a:xfrm>
          <a:prstGeom prst="upArrow">
            <a:avLst>
              <a:gd name="adj1" fmla="val 50000"/>
              <a:gd name="adj2" fmla="val 25000"/>
            </a:avLst>
          </a:prstGeom>
          <a:solidFill>
            <a:srgbClr val="6699FF"/>
          </a:solidFill>
          <a:ln w="9525">
            <a:noFill/>
            <a:miter lim="800000"/>
            <a:headEnd/>
            <a:tailEnd/>
          </a:ln>
          <a:effectLst>
            <a:prstShdw prst="shdw17" dist="17961" dir="2700000">
              <a:srgbClr val="3D5C99"/>
            </a:prstShdw>
          </a:effectLst>
        </p:spPr>
        <p:txBody>
          <a:bodyPr rot="10800000" wrap="none" anchor="ctr"/>
          <a:lstStyle/>
          <a:p>
            <a:pPr algn="ctr"/>
            <a:r>
              <a:rPr lang="en-US" sz="2000" b="1"/>
              <a:t>Low</a:t>
            </a:r>
            <a:br>
              <a:rPr lang="en-US" sz="2000" b="1"/>
            </a:br>
            <a:r>
              <a:rPr lang="en-US" sz="2000" b="1"/>
              <a:t>Calcium</a:t>
            </a:r>
            <a:br>
              <a:rPr lang="en-US" sz="2000" b="1"/>
            </a:br>
            <a:r>
              <a:rPr lang="en-US" sz="2000" b="1"/>
              <a:t>Intake</a:t>
            </a:r>
          </a:p>
        </p:txBody>
      </p:sp>
      <p:sp>
        <p:nvSpPr>
          <p:cNvPr id="29702" name="AutoShape 6"/>
          <p:cNvSpPr>
            <a:spLocks noChangeArrowheads="1"/>
          </p:cNvSpPr>
          <p:nvPr/>
        </p:nvSpPr>
        <p:spPr bwMode="auto">
          <a:xfrm flipH="1">
            <a:off x="3562350" y="1295400"/>
            <a:ext cx="2520950" cy="2062163"/>
          </a:xfrm>
          <a:prstGeom prst="upArrow">
            <a:avLst>
              <a:gd name="adj1" fmla="val 50000"/>
              <a:gd name="adj2" fmla="val 25000"/>
            </a:avLst>
          </a:prstGeom>
          <a:solidFill>
            <a:srgbClr val="99CC00"/>
          </a:solidFill>
          <a:ln w="9525">
            <a:noFill/>
            <a:miter lim="800000"/>
            <a:headEnd/>
            <a:tailEnd/>
          </a:ln>
          <a:effectLst>
            <a:prstShdw prst="shdw17" dist="17961" dir="2700000">
              <a:srgbClr val="5C7A00"/>
            </a:prstShdw>
          </a:effectLst>
        </p:spPr>
        <p:txBody>
          <a:bodyPr wrap="none" anchor="ctr"/>
          <a:lstStyle/>
          <a:p>
            <a:pPr algn="ctr"/>
            <a:r>
              <a:rPr lang="en-US" sz="2000" b="1"/>
              <a:t>High</a:t>
            </a:r>
            <a:br>
              <a:rPr lang="en-US" sz="2000" b="1"/>
            </a:br>
            <a:r>
              <a:rPr lang="en-US" sz="2000" b="1"/>
              <a:t>Adipocyte</a:t>
            </a:r>
            <a:br>
              <a:rPr lang="en-US" sz="2000" b="1"/>
            </a:br>
            <a:r>
              <a:rPr lang="en-US" sz="2000" b="1"/>
              <a:t>Calcium</a:t>
            </a:r>
          </a:p>
        </p:txBody>
      </p:sp>
      <p:sp>
        <p:nvSpPr>
          <p:cNvPr id="29703" name="AutoShape 7"/>
          <p:cNvSpPr>
            <a:spLocks noChangeArrowheads="1"/>
          </p:cNvSpPr>
          <p:nvPr/>
        </p:nvSpPr>
        <p:spPr bwMode="auto">
          <a:xfrm flipH="1">
            <a:off x="6048375" y="3987800"/>
            <a:ext cx="2819400" cy="1954213"/>
          </a:xfrm>
          <a:prstGeom prst="upArrow">
            <a:avLst>
              <a:gd name="adj1" fmla="val 59574"/>
              <a:gd name="adj2" fmla="val 26074"/>
            </a:avLst>
          </a:prstGeom>
          <a:solidFill>
            <a:srgbClr val="6699FF"/>
          </a:solidFill>
          <a:ln w="9525">
            <a:noFill/>
            <a:miter lim="800000"/>
            <a:headEnd/>
            <a:tailEnd/>
          </a:ln>
          <a:effectLst>
            <a:prstShdw prst="shdw17" dist="17961" dir="2700000">
              <a:srgbClr val="3D5C99"/>
            </a:prstShdw>
          </a:effectLst>
        </p:spPr>
        <p:txBody>
          <a:bodyPr wrap="none" anchor="ctr"/>
          <a:lstStyle/>
          <a:p>
            <a:pPr algn="ctr"/>
            <a:r>
              <a:rPr lang="en-US" sz="2400" b="1"/>
              <a:t>Increased</a:t>
            </a:r>
            <a:br>
              <a:rPr lang="en-US" sz="2400" b="1"/>
            </a:br>
            <a:r>
              <a:rPr lang="en-US" sz="2400" b="1"/>
              <a:t>Fat Storage</a:t>
            </a:r>
          </a:p>
        </p:txBody>
      </p:sp>
      <p:sp>
        <p:nvSpPr>
          <p:cNvPr id="29704" name="AutoShape 8"/>
          <p:cNvSpPr>
            <a:spLocks noChangeArrowheads="1"/>
          </p:cNvSpPr>
          <p:nvPr/>
        </p:nvSpPr>
        <p:spPr bwMode="auto">
          <a:xfrm rot="10800000" flipH="1" flipV="1">
            <a:off x="7426325" y="1377950"/>
            <a:ext cx="822325" cy="1617663"/>
          </a:xfrm>
          <a:prstGeom prst="upArrow">
            <a:avLst>
              <a:gd name="adj1" fmla="val 50000"/>
              <a:gd name="adj2" fmla="val 49180"/>
            </a:avLst>
          </a:prstGeom>
          <a:solidFill>
            <a:srgbClr val="CC66FF"/>
          </a:solidFill>
          <a:ln w="9525">
            <a:noFill/>
            <a:miter lim="800000"/>
            <a:headEnd/>
            <a:tailEnd/>
          </a:ln>
          <a:effectLst>
            <a:prstShdw prst="shdw17" dist="17961" dir="2700000">
              <a:srgbClr val="7A3D99"/>
            </a:prstShdw>
          </a:effectLst>
        </p:spPr>
        <p:txBody>
          <a:bodyPr rot="10800000" vert="eaVert" wrap="none" anchor="ctr"/>
          <a:lstStyle/>
          <a:p>
            <a:pPr algn="ctr"/>
            <a:r>
              <a:rPr lang="en-US" sz="1800" b="1"/>
              <a:t>Lipogenesis</a:t>
            </a:r>
          </a:p>
        </p:txBody>
      </p:sp>
      <p:sp>
        <p:nvSpPr>
          <p:cNvPr id="29705" name="AutoShape 9"/>
          <p:cNvSpPr>
            <a:spLocks noChangeArrowheads="1"/>
          </p:cNvSpPr>
          <p:nvPr/>
        </p:nvSpPr>
        <p:spPr bwMode="auto">
          <a:xfrm rot="10800000" flipH="1">
            <a:off x="6650038" y="1423988"/>
            <a:ext cx="819150" cy="1616075"/>
          </a:xfrm>
          <a:prstGeom prst="upArrow">
            <a:avLst>
              <a:gd name="adj1" fmla="val 50000"/>
              <a:gd name="adj2" fmla="val 49322"/>
            </a:avLst>
          </a:prstGeom>
          <a:solidFill>
            <a:srgbClr val="FF9900"/>
          </a:solidFill>
          <a:ln w="9525">
            <a:noFill/>
            <a:miter lim="800000"/>
            <a:headEnd/>
            <a:tailEnd/>
          </a:ln>
          <a:effectLst>
            <a:prstShdw prst="shdw17" dist="17961" dir="2700000">
              <a:srgbClr val="995C00"/>
            </a:prstShdw>
          </a:effectLst>
        </p:spPr>
        <p:txBody>
          <a:bodyPr vert="eaVert" wrap="none" anchor="ctr"/>
          <a:lstStyle/>
          <a:p>
            <a:pPr algn="ctr"/>
            <a:r>
              <a:rPr lang="en-US" sz="1800" b="1"/>
              <a:t>Lipolysis</a:t>
            </a:r>
          </a:p>
        </p:txBody>
      </p:sp>
      <p:sp>
        <p:nvSpPr>
          <p:cNvPr id="29706" name="Line 10"/>
          <p:cNvSpPr>
            <a:spLocks noChangeShapeType="1"/>
          </p:cNvSpPr>
          <p:nvPr/>
        </p:nvSpPr>
        <p:spPr bwMode="auto">
          <a:xfrm>
            <a:off x="2868613" y="2081213"/>
            <a:ext cx="1027112" cy="0"/>
          </a:xfrm>
          <a:prstGeom prst="line">
            <a:avLst/>
          </a:prstGeom>
          <a:noFill/>
          <a:ln w="63500">
            <a:solidFill>
              <a:schemeClr val="tx2"/>
            </a:solidFill>
            <a:round/>
            <a:headEnd/>
            <a:tailEnd type="triangle" w="med" len="med"/>
          </a:ln>
        </p:spPr>
        <p:txBody>
          <a:bodyPr/>
          <a:lstStyle/>
          <a:p>
            <a:endParaRPr lang="en-US"/>
          </a:p>
        </p:txBody>
      </p:sp>
      <p:sp>
        <p:nvSpPr>
          <p:cNvPr id="29707" name="Rectangle 11"/>
          <p:cNvSpPr>
            <a:spLocks noChangeArrowheads="1"/>
          </p:cNvSpPr>
          <p:nvPr/>
        </p:nvSpPr>
        <p:spPr bwMode="auto">
          <a:xfrm>
            <a:off x="2463800" y="3392488"/>
            <a:ext cx="1871663" cy="571500"/>
          </a:xfrm>
          <a:prstGeom prst="rect">
            <a:avLst/>
          </a:prstGeom>
          <a:noFill/>
          <a:ln w="9525">
            <a:noFill/>
            <a:miter lim="800000"/>
            <a:headEnd/>
            <a:tailEnd/>
          </a:ln>
        </p:spPr>
        <p:txBody>
          <a:bodyPr lIns="82056" tIns="41028" rIns="82056" bIns="41028">
            <a:spAutoFit/>
          </a:bodyPr>
          <a:lstStyle/>
          <a:p>
            <a:pPr algn="ctr" defTabSz="820738"/>
            <a:r>
              <a:rPr lang="en-US" sz="1600">
                <a:cs typeface="Times New Roman" pitchFamily="18" charset="0"/>
              </a:rPr>
              <a:t>Vitamin D-Related Mechanism</a:t>
            </a:r>
          </a:p>
        </p:txBody>
      </p:sp>
      <p:sp>
        <p:nvSpPr>
          <p:cNvPr id="29708" name="Line 12"/>
          <p:cNvSpPr>
            <a:spLocks noChangeShapeType="1"/>
          </p:cNvSpPr>
          <p:nvPr/>
        </p:nvSpPr>
        <p:spPr bwMode="auto">
          <a:xfrm flipH="1" flipV="1">
            <a:off x="3365500" y="2216150"/>
            <a:ext cx="14288" cy="1152525"/>
          </a:xfrm>
          <a:prstGeom prst="line">
            <a:avLst/>
          </a:prstGeom>
          <a:noFill/>
          <a:ln w="63500">
            <a:solidFill>
              <a:schemeClr val="tx2"/>
            </a:solidFill>
            <a:round/>
            <a:headEnd/>
            <a:tailEnd type="arrow" w="sm" len="med"/>
          </a:ln>
        </p:spPr>
        <p:txBody>
          <a:bodyPr/>
          <a:lstStyle/>
          <a:p>
            <a:endParaRPr lang="en-US"/>
          </a:p>
        </p:txBody>
      </p:sp>
      <p:sp>
        <p:nvSpPr>
          <p:cNvPr id="29709" name="Line 13"/>
          <p:cNvSpPr>
            <a:spLocks noChangeShapeType="1"/>
          </p:cNvSpPr>
          <p:nvPr/>
        </p:nvSpPr>
        <p:spPr bwMode="auto">
          <a:xfrm flipH="1">
            <a:off x="7446963" y="3098800"/>
            <a:ext cx="0" cy="762000"/>
          </a:xfrm>
          <a:prstGeom prst="line">
            <a:avLst/>
          </a:prstGeom>
          <a:noFill/>
          <a:ln w="63500">
            <a:solidFill>
              <a:schemeClr val="tx2"/>
            </a:solidFill>
            <a:round/>
            <a:headEnd/>
            <a:tailEnd type="triangle" w="med" len="med"/>
          </a:ln>
        </p:spPr>
        <p:txBody>
          <a:bodyPr/>
          <a:lstStyle/>
          <a:p>
            <a:endParaRPr lang="en-US"/>
          </a:p>
        </p:txBody>
      </p:sp>
      <p:sp>
        <p:nvSpPr>
          <p:cNvPr id="29710" name="Line 14"/>
          <p:cNvSpPr>
            <a:spLocks noChangeShapeType="1"/>
          </p:cNvSpPr>
          <p:nvPr/>
        </p:nvSpPr>
        <p:spPr bwMode="auto">
          <a:xfrm>
            <a:off x="5800725" y="2017713"/>
            <a:ext cx="935038" cy="0"/>
          </a:xfrm>
          <a:prstGeom prst="line">
            <a:avLst/>
          </a:prstGeom>
          <a:noFill/>
          <a:ln w="63500">
            <a:solidFill>
              <a:schemeClr val="tx2"/>
            </a:solidFill>
            <a:round/>
            <a:headEnd/>
            <a:tailEnd type="triangle" w="med" len="med"/>
          </a:ln>
        </p:spPr>
        <p:txBody>
          <a:bodyPr/>
          <a:lstStyle/>
          <a:p>
            <a:endParaRPr lang="en-US"/>
          </a:p>
        </p:txBody>
      </p:sp>
      <p:sp>
        <p:nvSpPr>
          <p:cNvPr id="29711" name="Rectangle 15"/>
          <p:cNvSpPr>
            <a:spLocks noChangeArrowheads="1"/>
          </p:cNvSpPr>
          <p:nvPr/>
        </p:nvSpPr>
        <p:spPr bwMode="auto">
          <a:xfrm>
            <a:off x="1143000" y="12700"/>
            <a:ext cx="7086600" cy="1143000"/>
          </a:xfrm>
          <a:prstGeom prst="rect">
            <a:avLst/>
          </a:prstGeom>
          <a:noFill/>
          <a:ln w="9525">
            <a:noFill/>
            <a:miter lim="800000"/>
            <a:headEnd/>
            <a:tailEnd/>
          </a:ln>
        </p:spPr>
        <p:txBody>
          <a:bodyPr anchor="ctr"/>
          <a:lstStyle/>
          <a:p>
            <a:pPr algn="r"/>
            <a:r>
              <a:rPr lang="en-US" sz="3200" b="1" dirty="0"/>
              <a:t>The Theory of Dairy Calcium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905000"/>
            <a:ext cx="3048000" cy="3970318"/>
          </a:xfrm>
          <a:prstGeom prst="rect">
            <a:avLst/>
          </a:prstGeom>
        </p:spPr>
        <p:txBody>
          <a:bodyPr wrap="square">
            <a:spAutoFit/>
          </a:bodyPr>
          <a:lstStyle/>
          <a:p>
            <a:pPr>
              <a:buFont typeface="Arial" pitchFamily="34" charset="0"/>
              <a:buChar char="•"/>
            </a:pPr>
            <a:r>
              <a:rPr lang="en-US" b="1" dirty="0" smtClean="0"/>
              <a:t>Drinking more alcohol increases such dangers as alcoholism, high blood pressure, obesity, stroke, breast cancer, suicide and accidents. </a:t>
            </a:r>
          </a:p>
          <a:p>
            <a:pPr lvl="1">
              <a:buFont typeface="Arial" pitchFamily="34" charset="0"/>
              <a:buChar char="•"/>
            </a:pPr>
            <a:r>
              <a:rPr lang="en-US" sz="1600" b="1" dirty="0" smtClean="0"/>
              <a:t>The American Heart Association cautions people NOT to start drinking ... if they do not already drink alcohol. Consult your doctor on the benefits and risks of consuming alcohol in moderation.</a:t>
            </a:r>
            <a:endParaRPr lang="en-US" sz="1600" dirty="0"/>
          </a:p>
        </p:txBody>
      </p:sp>
      <p:pic>
        <p:nvPicPr>
          <p:cNvPr id="8" name="Picture 3" descr="alcohol.jpg"/>
          <p:cNvPicPr>
            <a:picLocks noChangeAspect="1"/>
          </p:cNvPicPr>
          <p:nvPr/>
        </p:nvPicPr>
        <p:blipFill>
          <a:blip r:embed="rId2" cstate="print"/>
          <a:srcRect t="3200" b="9599"/>
          <a:stretch>
            <a:fillRect/>
          </a:stretch>
        </p:blipFill>
        <p:spPr bwMode="auto">
          <a:xfrm>
            <a:off x="3352800" y="3581400"/>
            <a:ext cx="5791200" cy="3094439"/>
          </a:xfrm>
          <a:prstGeom prst="rect">
            <a:avLst/>
          </a:prstGeom>
          <a:noFill/>
          <a:ln w="9525">
            <a:noFill/>
            <a:miter lim="800000"/>
            <a:headEnd/>
            <a:tailEnd/>
          </a:ln>
        </p:spPr>
      </p:pic>
      <p:sp>
        <p:nvSpPr>
          <p:cNvPr id="9" name="Content Placeholder 2"/>
          <p:cNvSpPr txBox="1">
            <a:spLocks/>
          </p:cNvSpPr>
          <p:nvPr/>
        </p:nvSpPr>
        <p:spPr bwMode="auto">
          <a:xfrm>
            <a:off x="2133600" y="884237"/>
            <a:ext cx="7315200" cy="475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accent3"/>
                </a:solidFill>
                <a:effectLst/>
                <a:uLnTx/>
                <a:uFillTx/>
                <a:latin typeface="+mn-lt"/>
                <a:ea typeface="+mn-ea"/>
                <a:cs typeface="+mn-cs"/>
              </a:rPr>
              <a:t>Moderate alcohol to help prevent heart disease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accent3"/>
                </a:solidFill>
                <a:effectLst/>
                <a:uLnTx/>
                <a:uFillTx/>
                <a:latin typeface="+mn-lt"/>
                <a:ea typeface="+mn-ea"/>
                <a:cs typeface="+mn-cs"/>
              </a:rPr>
              <a:t>&lt; 1 drink/day women or &lt; 2 drinks/day men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accent3"/>
                </a:solidFill>
                <a:effectLst/>
                <a:uLnTx/>
                <a:uFillTx/>
                <a:latin typeface="+mn-lt"/>
                <a:ea typeface="+mn-ea"/>
                <a:cs typeface="+mn-cs"/>
              </a:rPr>
              <a:t>1 drink = 100-150 calories</a:t>
            </a:r>
          </a:p>
          <a:p>
            <a:pPr marL="457200" marR="0" lvl="1"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accent3"/>
                </a:solidFill>
                <a:effectLst/>
                <a:uLnTx/>
                <a:uFillTx/>
                <a:latin typeface="+mn-lt"/>
              </a:rPr>
              <a:t>1.5 oz liquor</a:t>
            </a:r>
          </a:p>
          <a:p>
            <a:pPr marL="457200" marR="0" lvl="1"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accent3"/>
                </a:solidFill>
                <a:effectLst/>
                <a:uLnTx/>
                <a:uFillTx/>
                <a:latin typeface="+mn-lt"/>
              </a:rPr>
              <a:t>12 oz beer</a:t>
            </a:r>
          </a:p>
          <a:p>
            <a:pPr marL="457200" marR="0" lvl="1"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accent3"/>
                </a:solidFill>
                <a:effectLst/>
                <a:uLnTx/>
                <a:uFillTx/>
                <a:latin typeface="+mn-lt"/>
              </a:rPr>
              <a:t>4 oz wine</a:t>
            </a:r>
          </a:p>
        </p:txBody>
      </p:sp>
      <p:sp>
        <p:nvSpPr>
          <p:cNvPr id="10" name="Title 1"/>
          <p:cNvSpPr>
            <a:spLocks noGrp="1"/>
          </p:cNvSpPr>
          <p:nvPr>
            <p:ph type="title"/>
          </p:nvPr>
        </p:nvSpPr>
        <p:spPr>
          <a:xfrm>
            <a:off x="457200" y="-76200"/>
            <a:ext cx="2133600" cy="1143000"/>
          </a:xfrm>
        </p:spPr>
        <p:txBody>
          <a:bodyPr/>
          <a:lstStyle/>
          <a:p>
            <a:r>
              <a:rPr lang="en-US" sz="4000" b="1" dirty="0" smtClean="0"/>
              <a:t>Alcohol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1143000"/>
            <a:ext cx="2209800" cy="1447800"/>
          </a:xfrm>
        </p:spPr>
        <p:txBody>
          <a:bodyPr/>
          <a:lstStyle/>
          <a:p>
            <a:pPr algn="ctr"/>
            <a:r>
              <a:rPr lang="en-US" sz="4800" dirty="0" smtClean="0"/>
              <a:t>The Joy of Soy! </a:t>
            </a:r>
            <a:endParaRPr lang="en-US" sz="4800" dirty="0"/>
          </a:p>
        </p:txBody>
      </p:sp>
      <p:sp>
        <p:nvSpPr>
          <p:cNvPr id="4" name="Text Placeholder 3"/>
          <p:cNvSpPr>
            <a:spLocks noGrp="1"/>
          </p:cNvSpPr>
          <p:nvPr>
            <p:ph type="body" sz="half" idx="2"/>
          </p:nvPr>
        </p:nvSpPr>
        <p:spPr>
          <a:xfrm>
            <a:off x="685800" y="152400"/>
            <a:ext cx="5486400" cy="804862"/>
          </a:xfrm>
        </p:spPr>
        <p:txBody>
          <a:bodyPr/>
          <a:lstStyle/>
          <a:p>
            <a:endParaRPr lang="en-US" b="1" dirty="0" smtClean="0"/>
          </a:p>
          <a:p>
            <a:pPr>
              <a:buFont typeface="Arial" pitchFamily="34" charset="0"/>
              <a:buChar char="•"/>
            </a:pPr>
            <a:r>
              <a:rPr lang="en-US" sz="1800" dirty="0" smtClean="0">
                <a:solidFill>
                  <a:srgbClr val="C00000"/>
                </a:solidFill>
              </a:rPr>
              <a:t>Americans as a whole still consume very little soy protein. </a:t>
            </a:r>
          </a:p>
          <a:p>
            <a:pPr lvl="1">
              <a:buFont typeface="Arial" pitchFamily="34" charset="0"/>
              <a:buChar char="•"/>
            </a:pPr>
            <a:r>
              <a:rPr lang="en-US" sz="1600" dirty="0" smtClean="0">
                <a:solidFill>
                  <a:srgbClr val="C00000"/>
                </a:solidFill>
              </a:rPr>
              <a:t>Based on 2003 data from the UN Food and Agriculture Organization, per-capita soy protein consumption is less than 1 gram (g) per day in most European and North American countries</a:t>
            </a:r>
          </a:p>
          <a:p>
            <a:pPr>
              <a:buFont typeface="Arial" pitchFamily="34" charset="0"/>
              <a:buChar char="•"/>
            </a:pPr>
            <a:r>
              <a:rPr lang="en-US" sz="1800" dirty="0" smtClean="0">
                <a:solidFill>
                  <a:srgbClr val="C00000"/>
                </a:solidFill>
              </a:rPr>
              <a:t>The Japanese, on the other hand, consume an average 8.7 g of soy protein per day; Koreans, 6.2–9.6 g; Indonesians, 7.4 g; and the Chinese, 3.4 g.</a:t>
            </a:r>
          </a:p>
          <a:p>
            <a:pPr lvl="1">
              <a:buFont typeface="Arial" pitchFamily="34" charset="0"/>
              <a:buChar char="•"/>
            </a:pPr>
            <a:r>
              <a:rPr lang="en-US" sz="1800" dirty="0" smtClean="0">
                <a:solidFill>
                  <a:srgbClr val="C00000"/>
                </a:solidFill>
              </a:rPr>
              <a:t>Lower rates of heart disease, cancer and HTN </a:t>
            </a:r>
          </a:p>
          <a:p>
            <a:endParaRPr lang="en-US" b="1" dirty="0" smtClean="0"/>
          </a:p>
          <a:p>
            <a:pPr>
              <a:buFont typeface="Arial" pitchFamily="34" charset="0"/>
              <a:buChar char="•"/>
            </a:pPr>
            <a:endParaRPr lang="en-US" sz="2000" dirty="0" smtClean="0">
              <a:solidFill>
                <a:srgbClr val="C00000"/>
              </a:solidFill>
            </a:endParaRPr>
          </a:p>
          <a:p>
            <a:pPr>
              <a:buFont typeface="Arial" pitchFamily="34" charset="0"/>
              <a:buChar char="•"/>
            </a:pPr>
            <a:r>
              <a:rPr lang="en-US" sz="2000" dirty="0" smtClean="0">
                <a:solidFill>
                  <a:srgbClr val="C00000"/>
                </a:solidFill>
              </a:rPr>
              <a:t>soy foods can certainly be a part of a healthy diet— particularly soy foods such as tofu and </a:t>
            </a:r>
            <a:r>
              <a:rPr lang="en-US" sz="2000" dirty="0" err="1" smtClean="0">
                <a:solidFill>
                  <a:srgbClr val="C00000"/>
                </a:solidFill>
              </a:rPr>
              <a:t>edamame</a:t>
            </a:r>
            <a:r>
              <a:rPr lang="en-US" sz="2000" dirty="0" smtClean="0">
                <a:solidFill>
                  <a:srgbClr val="C00000"/>
                </a:solidFill>
              </a:rPr>
              <a:t> (green soybeans) typical of the Asian diet. </a:t>
            </a:r>
          </a:p>
          <a:p>
            <a:pPr lvl="1">
              <a:buFont typeface="Arial" pitchFamily="34" charset="0"/>
              <a:buChar char="•"/>
            </a:pPr>
            <a:r>
              <a:rPr lang="en-US" sz="1800" dirty="0" smtClean="0">
                <a:solidFill>
                  <a:srgbClr val="C00000"/>
                </a:solidFill>
              </a:rPr>
              <a:t>Soy-protein bars, soy shakes and other Americanized concoctions may not be made from whole soybeans and can contain added sweeteners, so check the label.</a:t>
            </a:r>
          </a:p>
          <a:p>
            <a:endParaRPr lang="en-US" sz="2000" dirty="0" smtClean="0">
              <a:solidFill>
                <a:srgbClr val="C00000"/>
              </a:solidFill>
            </a:endParaRP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077104" y="304800"/>
            <a:ext cx="4066896" cy="5943600"/>
          </a:xfrm>
          <a:prstGeom prst="rect">
            <a:avLst/>
          </a:prstGeom>
          <a:noFill/>
          <a:ln w="9525">
            <a:noFill/>
            <a:miter lim="800000"/>
            <a:headEnd/>
            <a:tailEnd/>
          </a:ln>
        </p:spPr>
      </p:pic>
      <p:sp>
        <p:nvSpPr>
          <p:cNvPr id="6" name="Rectangle 5"/>
          <p:cNvSpPr/>
          <p:nvPr/>
        </p:nvSpPr>
        <p:spPr>
          <a:xfrm>
            <a:off x="2209800" y="6324600"/>
            <a:ext cx="3873689" cy="369332"/>
          </a:xfrm>
          <a:prstGeom prst="rect">
            <a:avLst/>
          </a:prstGeom>
        </p:spPr>
        <p:txBody>
          <a:bodyPr wrap="none">
            <a:spAutoFit/>
          </a:bodyPr>
          <a:lstStyle/>
          <a:p>
            <a:r>
              <a:rPr lang="en-US" b="1" dirty="0" smtClean="0"/>
              <a:t>(</a:t>
            </a:r>
            <a:r>
              <a:rPr lang="en-US" b="1" i="1" dirty="0" smtClean="0"/>
              <a:t>Circulation. 2006;113:1034-1044.)</a:t>
            </a:r>
            <a:endParaRPr lang="en-US" dirty="0"/>
          </a:p>
        </p:txBody>
      </p:sp>
      <p:sp>
        <p:nvSpPr>
          <p:cNvPr id="2" name="Title 1"/>
          <p:cNvSpPr>
            <a:spLocks noGrp="1"/>
          </p:cNvSpPr>
          <p:nvPr>
            <p:ph type="title"/>
          </p:nvPr>
        </p:nvSpPr>
        <p:spPr>
          <a:xfrm>
            <a:off x="0" y="5334000"/>
            <a:ext cx="5867400" cy="566738"/>
          </a:xfrm>
        </p:spPr>
        <p:txBody>
          <a:bodyPr/>
          <a:lstStyle/>
          <a:p>
            <a:pPr>
              <a:buFont typeface="Arial" pitchFamily="34" charset="0"/>
              <a:buChar char="•"/>
            </a:pPr>
            <a:r>
              <a:rPr lang="en-US" sz="1600" dirty="0" smtClean="0"/>
              <a:t> In the majority of 22 randomized trials, isolated soy protein with </a:t>
            </a:r>
            <a:r>
              <a:rPr lang="en-US" sz="1600" dirty="0" err="1" smtClean="0"/>
              <a:t>isoflavones</a:t>
            </a:r>
            <a:r>
              <a:rPr lang="en-US" sz="1600" dirty="0" smtClean="0"/>
              <a:t>, decreased LDL cholesterol concentrations.</a:t>
            </a:r>
            <a:br>
              <a:rPr lang="en-US" sz="1600" dirty="0" smtClean="0"/>
            </a:br>
            <a:r>
              <a:rPr lang="en-US" sz="1600" dirty="0" smtClean="0"/>
              <a:t/>
            </a:r>
            <a:br>
              <a:rPr lang="en-US" sz="1600" dirty="0" smtClean="0"/>
            </a:br>
            <a:r>
              <a:rPr lang="en-US" sz="1600" dirty="0" smtClean="0"/>
              <a:t>-Soy protein and </a:t>
            </a:r>
            <a:r>
              <a:rPr lang="en-US" sz="1600" dirty="0" err="1" smtClean="0"/>
              <a:t>isoflavones</a:t>
            </a:r>
            <a:r>
              <a:rPr lang="en-US" sz="1600" dirty="0" smtClean="0"/>
              <a:t> have not been shown to lessen vasomotor symptoms of menopause, and results are mixed with regard to soy’s ability to slow postmenopausal bone loss. </a:t>
            </a:r>
            <a:br>
              <a:rPr lang="en-US" sz="1600" dirty="0" smtClean="0"/>
            </a:br>
            <a:r>
              <a:rPr lang="en-US" sz="1600" dirty="0" smtClean="0"/>
              <a:t/>
            </a:r>
            <a:br>
              <a:rPr lang="en-US" sz="1600" dirty="0" smtClean="0"/>
            </a:br>
            <a:r>
              <a:rPr lang="en-US" sz="1600" dirty="0" smtClean="0"/>
              <a:t> -efficacy and safety of soy </a:t>
            </a:r>
            <a:r>
              <a:rPr lang="en-US" sz="1600" dirty="0" err="1" smtClean="0"/>
              <a:t>isoflavones</a:t>
            </a:r>
            <a:r>
              <a:rPr lang="en-US" sz="1600" dirty="0" smtClean="0"/>
              <a:t> for</a:t>
            </a:r>
            <a:br>
              <a:rPr lang="en-US" sz="1600" dirty="0" smtClean="0"/>
            </a:br>
            <a:r>
              <a:rPr lang="en-US" sz="1600" dirty="0" smtClean="0"/>
              <a:t>preventing or treating cancer of the breast, </a:t>
            </a:r>
            <a:r>
              <a:rPr lang="en-US" sz="1600" dirty="0" err="1" smtClean="0"/>
              <a:t>endometrium</a:t>
            </a:r>
            <a:r>
              <a:rPr lang="en-US" sz="1600" dirty="0" smtClean="0"/>
              <a:t>, and prostate are not established</a:t>
            </a:r>
            <a:br>
              <a:rPr lang="en-US" sz="1600" dirty="0" smtClean="0"/>
            </a:br>
            <a:r>
              <a:rPr lang="en-US" sz="1600" dirty="0" smtClean="0"/>
              <a:t/>
            </a:r>
            <a:br>
              <a:rPr lang="en-US" sz="1600" dirty="0" smtClean="0"/>
            </a:br>
            <a:r>
              <a:rPr lang="en-US" sz="1600" dirty="0" smtClean="0"/>
              <a:t>-evidence from clinical </a:t>
            </a:r>
            <a:r>
              <a:rPr lang="en-US" sz="1600" dirty="0" err="1" smtClean="0"/>
              <a:t>trialsis</a:t>
            </a:r>
            <a:r>
              <a:rPr lang="en-US" sz="1600" dirty="0" smtClean="0"/>
              <a:t> meager and cautionary with regard to a possible adverse effect. </a:t>
            </a:r>
            <a:br>
              <a:rPr lang="en-US" sz="1600" dirty="0" smtClean="0"/>
            </a:br>
            <a:r>
              <a:rPr lang="en-US" sz="1600" dirty="0" smtClean="0"/>
              <a:t/>
            </a:r>
            <a:br>
              <a:rPr lang="en-US" sz="1600" dirty="0" smtClean="0"/>
            </a:br>
            <a:r>
              <a:rPr lang="en-US" sz="1600" dirty="0" smtClean="0"/>
              <a:t>-</a:t>
            </a:r>
            <a:r>
              <a:rPr lang="en-US" sz="1600" dirty="0" err="1" smtClean="0"/>
              <a:t>isoflavone</a:t>
            </a:r>
            <a:r>
              <a:rPr lang="en-US" sz="1600" dirty="0" smtClean="0"/>
              <a:t> supplements in food</a:t>
            </a:r>
            <a:br>
              <a:rPr lang="en-US" sz="1600" dirty="0" smtClean="0"/>
            </a:br>
            <a:r>
              <a:rPr lang="en-US" sz="1600" dirty="0" smtClean="0"/>
              <a:t>or pills is not recommended.</a:t>
            </a:r>
            <a:br>
              <a:rPr lang="en-US" sz="1600" dirty="0" smtClean="0"/>
            </a:br>
            <a:r>
              <a:rPr lang="en-US" sz="1600" dirty="0" smtClean="0"/>
              <a:t> </a:t>
            </a:r>
            <a:br>
              <a:rPr lang="en-US" sz="1600" dirty="0" smtClean="0"/>
            </a:br>
            <a:r>
              <a:rPr lang="en-US" sz="1600" dirty="0" smtClean="0"/>
              <a:t> - many soy products should be beneficial to cardiovascular and overall health because of their high content of polyunsaturated fats, fiber, vitamins, and minerals and low content of saturated fat.</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215062"/>
            <a:ext cx="5486400" cy="566738"/>
          </a:xfrm>
        </p:spPr>
        <p:txBody>
          <a:bodyPr/>
          <a:lstStyle/>
          <a:p>
            <a:r>
              <a:rPr lang="en-US" sz="1400" dirty="0" smtClean="0"/>
              <a:t/>
            </a:r>
            <a:br>
              <a:rPr lang="en-US" sz="1400" dirty="0" smtClean="0"/>
            </a:br>
            <a:r>
              <a:rPr lang="en-US" sz="1400" dirty="0" smtClean="0"/>
              <a:t/>
            </a:r>
            <a:br>
              <a:rPr lang="en-US" sz="1400" dirty="0" smtClean="0"/>
            </a:br>
            <a:r>
              <a:rPr lang="en-US" sz="1800" dirty="0" err="1" smtClean="0"/>
              <a:t>Isoflavones</a:t>
            </a:r>
            <a:r>
              <a:rPr lang="en-US" sz="1800" dirty="0" smtClean="0"/>
              <a:t>  = </a:t>
            </a:r>
            <a:r>
              <a:rPr lang="en-US" sz="1800" i="1" dirty="0" smtClean="0"/>
              <a:t>anti</a:t>
            </a:r>
            <a:r>
              <a:rPr lang="en-US" sz="1800" dirty="0" smtClean="0"/>
              <a:t>-estrogen properties. </a:t>
            </a:r>
            <a:r>
              <a:rPr lang="en-US" sz="1400" dirty="0" smtClean="0"/>
              <a:t/>
            </a:r>
            <a:br>
              <a:rPr lang="en-US" sz="1400" dirty="0" smtClean="0"/>
            </a:br>
            <a:r>
              <a:rPr lang="en-US" sz="1400" dirty="0" smtClean="0"/>
              <a:t>-block the more potent natural estrogens from binding to the estrogen receptor.  </a:t>
            </a:r>
            <a:br>
              <a:rPr lang="en-US" sz="1400" dirty="0" smtClean="0"/>
            </a:br>
            <a:r>
              <a:rPr lang="en-US" sz="1400" dirty="0" smtClean="0"/>
              <a:t> - stop the formation of estrogens in fat tissue and stimulate production of a protein that binds estrogen in the blood (to make it less able to bind to the receptor).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Epidemiological studies have either </a:t>
            </a:r>
            <a:r>
              <a:rPr lang="en-US" sz="1400" i="1" dirty="0" smtClean="0"/>
              <a:t>shown no association</a:t>
            </a:r>
            <a:r>
              <a:rPr lang="en-US" sz="1400" dirty="0" smtClean="0"/>
              <a:t> between soy and breast cancer, or a protective association, meaning that </a:t>
            </a:r>
            <a:r>
              <a:rPr lang="en-US" sz="1400" i="1" dirty="0" smtClean="0"/>
              <a:t>people who ate more soy had less breast cancer</a:t>
            </a:r>
            <a:r>
              <a:rPr lang="en-US" sz="1400" dirty="0" smtClean="0"/>
              <a:t>. </a:t>
            </a:r>
            <a:br>
              <a:rPr lang="en-US" sz="1400" dirty="0" smtClean="0"/>
            </a:br>
            <a:r>
              <a:rPr lang="en-US" sz="1400" dirty="0" smtClean="0"/>
              <a:t>	 - Women from both the U.S. and China who consumed 10 mg/day or more of soy had a 25% lower risk of breast cancer recurrence. </a:t>
            </a:r>
            <a:br>
              <a:rPr lang="en-US" sz="1400" dirty="0" smtClean="0"/>
            </a:br>
            <a:r>
              <a:rPr lang="en-US" sz="1400" dirty="0" smtClean="0"/>
              <a:t/>
            </a:r>
            <a:br>
              <a:rPr lang="en-US" sz="1400" dirty="0" smtClean="0"/>
            </a:br>
            <a:r>
              <a:rPr lang="en-US" sz="1400" dirty="0" smtClean="0"/>
              <a:t>	 - Asian women have found a lower risk of breast cancer with eating more soy, whereas studies in the U.S. have tended to not find any association between how much soy a woman consumes and her risk of breast cancer. </a:t>
            </a:r>
            <a:br>
              <a:rPr lang="en-US" sz="1400" dirty="0" smtClean="0"/>
            </a:br>
            <a:r>
              <a:rPr lang="en-US" sz="1400" dirty="0" smtClean="0"/>
              <a:t/>
            </a:r>
            <a:br>
              <a:rPr lang="en-US" sz="1400" dirty="0" smtClean="0"/>
            </a:br>
            <a:r>
              <a:rPr lang="en-US" sz="1400" dirty="0" smtClean="0"/>
              <a:t>Indeed, a recent study combined data from 14 epidemiologic studies on this topic and found that in Asian countries, women who ate the most (compared to the least) soy </a:t>
            </a:r>
            <a:r>
              <a:rPr lang="en-US" sz="1400" dirty="0" err="1" smtClean="0"/>
              <a:t>isoflavones</a:t>
            </a:r>
            <a:r>
              <a:rPr lang="en-US" sz="1400" dirty="0" smtClean="0"/>
              <a:t> had a 24% lower risk of developing breast cancer, while there was no association in Western countries such as the U.S. </a:t>
            </a:r>
            <a:br>
              <a:rPr lang="en-US" sz="1400" dirty="0" smtClean="0"/>
            </a:br>
            <a:r>
              <a:rPr lang="en-US" sz="1400" dirty="0" smtClean="0"/>
              <a:t/>
            </a:r>
            <a:br>
              <a:rPr lang="en-US" sz="1400" dirty="0" smtClean="0"/>
            </a:br>
            <a:r>
              <a:rPr lang="en-US" sz="1400" dirty="0" smtClean="0"/>
              <a:t> </a:t>
            </a:r>
            <a:br>
              <a:rPr lang="en-US" sz="1400" dirty="0" smtClean="0"/>
            </a:b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519862"/>
            <a:ext cx="5486400" cy="566738"/>
          </a:xfrm>
        </p:spPr>
        <p:txBody>
          <a:bodyPr/>
          <a:lstStyle/>
          <a:p>
            <a:r>
              <a:rPr lang="en-US" sz="1400" dirty="0" smtClean="0">
                <a:solidFill>
                  <a:schemeClr val="tx1"/>
                </a:solidFill>
              </a:rPr>
              <a:t>American Journal of Epidemiology, Oct. 1, 2009; </a:t>
            </a:r>
            <a:r>
              <a:rPr lang="en-US" dirty="0" smtClean="0"/>
              <a:t/>
            </a:r>
            <a:br>
              <a:rPr lang="en-US" dirty="0" smtClean="0"/>
            </a:br>
            <a:endParaRPr lang="en-US" dirty="0"/>
          </a:p>
        </p:txBody>
      </p:sp>
      <p:sp>
        <p:nvSpPr>
          <p:cNvPr id="4" name="Text Placeholder 3"/>
          <p:cNvSpPr>
            <a:spLocks noGrp="1"/>
          </p:cNvSpPr>
          <p:nvPr>
            <p:ph type="body" sz="half" idx="2"/>
          </p:nvPr>
        </p:nvSpPr>
        <p:spPr>
          <a:xfrm>
            <a:off x="228600" y="990600"/>
            <a:ext cx="6553200" cy="804862"/>
          </a:xfrm>
        </p:spPr>
        <p:txBody>
          <a:bodyPr/>
          <a:lstStyle/>
          <a:p>
            <a:r>
              <a:rPr lang="en-US" sz="2000" dirty="0" smtClean="0">
                <a:solidFill>
                  <a:srgbClr val="C00000"/>
                </a:solidFill>
              </a:rPr>
              <a:t>A Columbia University study presented at a meeting of the American College of Cardiology suggests that </a:t>
            </a:r>
            <a:r>
              <a:rPr lang="en-US" sz="2000" dirty="0" err="1" smtClean="0">
                <a:solidFill>
                  <a:srgbClr val="C00000"/>
                </a:solidFill>
              </a:rPr>
              <a:t>isoflavones</a:t>
            </a:r>
            <a:r>
              <a:rPr lang="en-US" sz="2000" dirty="0" smtClean="0">
                <a:solidFill>
                  <a:srgbClr val="C00000"/>
                </a:solidFill>
              </a:rPr>
              <a:t>, compounds found in soy protein, might be linked to lower systolic blood pressure.</a:t>
            </a:r>
          </a:p>
          <a:p>
            <a:pPr lvl="1">
              <a:buFont typeface="Arial" pitchFamily="34" charset="0"/>
              <a:buChar char="•"/>
            </a:pPr>
            <a:endParaRPr lang="en-US" sz="1800" dirty="0" smtClean="0">
              <a:solidFill>
                <a:srgbClr val="C00000"/>
              </a:solidFill>
            </a:endParaRPr>
          </a:p>
          <a:p>
            <a:pPr lvl="1">
              <a:buFont typeface="Arial" pitchFamily="34" charset="0"/>
              <a:buChar char="•"/>
            </a:pPr>
            <a:r>
              <a:rPr lang="en-US" sz="1800" dirty="0" smtClean="0">
                <a:solidFill>
                  <a:srgbClr val="C00000"/>
                </a:solidFill>
              </a:rPr>
              <a:t>589 participants in the long-running CARDIA trial. </a:t>
            </a:r>
          </a:p>
          <a:p>
            <a:pPr lvl="1">
              <a:buFont typeface="Arial" pitchFamily="34" charset="0"/>
              <a:buChar char="•"/>
            </a:pPr>
            <a:r>
              <a:rPr lang="en-US" sz="1800" dirty="0" smtClean="0">
                <a:solidFill>
                  <a:srgbClr val="C00000"/>
                </a:solidFill>
              </a:rPr>
              <a:t>Those consuming the highest level of soy protein averaged 5.52 mmHg lower systolic blood pressure than participants getting the least. </a:t>
            </a:r>
          </a:p>
          <a:p>
            <a:pPr lvl="1">
              <a:buFont typeface="Arial" pitchFamily="34" charset="0"/>
              <a:buChar char="•"/>
            </a:pPr>
            <a:r>
              <a:rPr lang="en-US" sz="1800" dirty="0" smtClean="0">
                <a:solidFill>
                  <a:srgbClr val="C00000"/>
                </a:solidFill>
              </a:rPr>
              <a:t>the amount of soy </a:t>
            </a:r>
            <a:r>
              <a:rPr lang="en-US" sz="1800" dirty="0" err="1" smtClean="0">
                <a:solidFill>
                  <a:srgbClr val="C00000"/>
                </a:solidFill>
              </a:rPr>
              <a:t>isoflavones</a:t>
            </a:r>
            <a:r>
              <a:rPr lang="en-US" sz="1800" dirty="0" smtClean="0">
                <a:solidFill>
                  <a:srgbClr val="C00000"/>
                </a:solidFill>
              </a:rPr>
              <a:t> needed to reach that top group was relatively low: 2.5 mg or more per day. </a:t>
            </a:r>
          </a:p>
          <a:p>
            <a:pPr lvl="2">
              <a:buFont typeface="Arial" pitchFamily="34" charset="0"/>
              <a:buChar char="•"/>
            </a:pPr>
            <a:r>
              <a:rPr lang="en-US" sz="1600" dirty="0" smtClean="0">
                <a:solidFill>
                  <a:srgbClr val="C00000"/>
                </a:solidFill>
              </a:rPr>
              <a:t>(An 8-ounce glass of soy milk contains about 22 mg of </a:t>
            </a:r>
            <a:r>
              <a:rPr lang="en-US" sz="1600" dirty="0" err="1" smtClean="0">
                <a:solidFill>
                  <a:srgbClr val="C00000"/>
                </a:solidFill>
              </a:rPr>
              <a:t>isoflavones</a:t>
            </a:r>
            <a:r>
              <a:rPr lang="en-US" sz="1600" dirty="0" smtClean="0">
                <a:solidFill>
                  <a:srgbClr val="C00000"/>
                </a:solidFill>
              </a:rPr>
              <a:t> and 100 g of roasted soybeans have 130 mg.) </a:t>
            </a:r>
          </a:p>
          <a:p>
            <a:pPr>
              <a:buFont typeface="Arial" pitchFamily="34" charset="0"/>
              <a:buChar char="•"/>
            </a:pPr>
            <a:endParaRPr lang="en-US" sz="2000" dirty="0" smtClean="0">
              <a:solidFill>
                <a:srgbClr val="C00000"/>
              </a:solidFill>
            </a:endParaRPr>
          </a:p>
          <a:p>
            <a:pPr>
              <a:buFont typeface="Arial" pitchFamily="34" charset="0"/>
              <a:buChar char="•"/>
            </a:pPr>
            <a:r>
              <a:rPr lang="en-US" sz="2000" dirty="0" err="1" smtClean="0">
                <a:solidFill>
                  <a:srgbClr val="C00000"/>
                </a:solidFill>
              </a:rPr>
              <a:t>isoflavones</a:t>
            </a:r>
            <a:r>
              <a:rPr lang="en-US" sz="2000" dirty="0" smtClean="0">
                <a:solidFill>
                  <a:srgbClr val="C00000"/>
                </a:solidFill>
              </a:rPr>
              <a:t> might benefit blood pressure by boosting production of enzymes that in turn produce nitric oxide, which dilates blood vessels</a:t>
            </a:r>
            <a:r>
              <a:rPr lang="en-US" sz="2000" dirty="0" smtClean="0"/>
              <a:t>. </a:t>
            </a:r>
          </a:p>
          <a:p>
            <a:endParaRPr lang="en-US" dirty="0"/>
          </a:p>
        </p:txBody>
      </p:sp>
      <p:sp>
        <p:nvSpPr>
          <p:cNvPr id="5" name="TextBox 4"/>
          <p:cNvSpPr txBox="1"/>
          <p:nvPr/>
        </p:nvSpPr>
        <p:spPr>
          <a:xfrm>
            <a:off x="1295400" y="304800"/>
            <a:ext cx="3505200" cy="646331"/>
          </a:xfrm>
          <a:prstGeom prst="rect">
            <a:avLst/>
          </a:prstGeom>
          <a:noFill/>
        </p:spPr>
        <p:txBody>
          <a:bodyPr wrap="square" rtlCol="0">
            <a:spAutoFit/>
          </a:bodyPr>
          <a:lstStyle/>
          <a:p>
            <a:r>
              <a:rPr lang="en-US" sz="3600" dirty="0" smtClean="0">
                <a:solidFill>
                  <a:srgbClr val="C00000"/>
                </a:solidFill>
              </a:rPr>
              <a:t>Soy and HTN</a:t>
            </a:r>
            <a:endParaRPr lang="en-US" sz="3600"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505200" cy="414338"/>
          </a:xfrm>
        </p:spPr>
        <p:txBody>
          <a:bodyPr/>
          <a:lstStyle/>
          <a:p>
            <a:r>
              <a:rPr lang="en-US" dirty="0" smtClean="0"/>
              <a:t>Initial analyses including all patients showed that higher intake of soy food was associated with better overall survival after</a:t>
            </a:r>
            <a:br>
              <a:rPr lang="en-US" dirty="0" smtClean="0"/>
            </a:br>
            <a:r>
              <a:rPr lang="en-US" dirty="0" smtClean="0"/>
              <a:t>adjusting for demographic and lifestyle characteristics and other nonclinical factors</a:t>
            </a:r>
            <a:br>
              <a:rPr lang="en-US" dirty="0" smtClean="0"/>
            </a:br>
            <a:r>
              <a:rPr lang="en-US" dirty="0" smtClean="0"/>
              <a:t/>
            </a:r>
            <a:br>
              <a:rPr lang="en-US" dirty="0" smtClean="0"/>
            </a:br>
            <a:r>
              <a:rPr lang="en-US" dirty="0" smtClean="0"/>
              <a:t>This study suggests that, among women with lung</a:t>
            </a:r>
            <a:br>
              <a:rPr lang="en-US" dirty="0" smtClean="0"/>
            </a:br>
            <a:r>
              <a:rPr lang="en-US" dirty="0" smtClean="0"/>
              <a:t>cancer, </a:t>
            </a:r>
            <a:r>
              <a:rPr lang="en-US" dirty="0" err="1" smtClean="0"/>
              <a:t>prediagnosis</a:t>
            </a:r>
            <a:r>
              <a:rPr lang="en-US" dirty="0" smtClean="0"/>
              <a:t> intake of soy food is associated with better overall survival.</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191000" y="0"/>
            <a:ext cx="4676579" cy="6505575"/>
          </a:xfrm>
          <a:prstGeom prst="rect">
            <a:avLst/>
          </a:prstGeom>
          <a:noFill/>
          <a:ln w="9525">
            <a:noFill/>
            <a:miter lim="800000"/>
            <a:headEnd/>
            <a:tailEnd/>
          </a:ln>
        </p:spPr>
      </p:pic>
      <p:sp>
        <p:nvSpPr>
          <p:cNvPr id="6" name="Rectangle 5"/>
          <p:cNvSpPr/>
          <p:nvPr/>
        </p:nvSpPr>
        <p:spPr>
          <a:xfrm>
            <a:off x="2743200" y="6477000"/>
            <a:ext cx="1874231" cy="261610"/>
          </a:xfrm>
          <a:prstGeom prst="rect">
            <a:avLst/>
          </a:prstGeom>
        </p:spPr>
        <p:txBody>
          <a:bodyPr wrap="none">
            <a:spAutoFit/>
          </a:bodyPr>
          <a:lstStyle/>
          <a:p>
            <a:r>
              <a:rPr lang="en-US" sz="1100" dirty="0" smtClean="0"/>
              <a:t>J. Clinic. </a:t>
            </a:r>
            <a:r>
              <a:rPr lang="en-US" sz="1100" dirty="0" err="1" smtClean="0"/>
              <a:t>Onc</a:t>
            </a:r>
            <a:r>
              <a:rPr lang="en-US" sz="1100" dirty="0" smtClean="0"/>
              <a:t>. 31:12, 2013</a:t>
            </a:r>
            <a:endParaRPr lang="en-US" sz="1100"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533400" y="228600"/>
            <a:ext cx="7772400" cy="3785652"/>
          </a:xfrm>
          <a:prstGeom prst="rect">
            <a:avLst/>
          </a:prstGeom>
          <a:noFill/>
          <a:ln w="9525">
            <a:noFill/>
            <a:miter lim="800000"/>
            <a:headEnd/>
            <a:tailEnd/>
          </a:ln>
        </p:spPr>
        <p:txBody>
          <a:bodyPr>
            <a:spAutoFit/>
          </a:bodyPr>
          <a:lstStyle/>
          <a:p>
            <a:r>
              <a:rPr lang="en-US" sz="2400" dirty="0"/>
              <a:t>Imagine a product-- not a drug -- powerful enough to help you lower your cholesterol, reduce your risk of heart disease and cancer, improve mood, reduce your weight and provide all your nutrition needs.</a:t>
            </a:r>
          </a:p>
          <a:p>
            <a:endParaRPr lang="en-US" sz="2400" dirty="0"/>
          </a:p>
          <a:p>
            <a:r>
              <a:rPr lang="en-US" sz="2400" dirty="0"/>
              <a:t>Now imagine this product has NO side effects. </a:t>
            </a:r>
          </a:p>
          <a:p>
            <a:endParaRPr lang="en-US" sz="2400" dirty="0"/>
          </a:p>
          <a:p>
            <a:r>
              <a:rPr lang="en-US" sz="2400" dirty="0"/>
              <a:t>You'd surely stock up on a lifetime supply. Guess what? These life-altering </a:t>
            </a:r>
            <a:r>
              <a:rPr lang="en-US" sz="2400" dirty="0" err="1"/>
              <a:t>superfoods</a:t>
            </a:r>
            <a:r>
              <a:rPr lang="en-US" sz="2400" dirty="0"/>
              <a:t> are available right now in your local supermarket.</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581400"/>
            <a:ext cx="87630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www.aisletracker.com/blog/wp-content/uploads/2013/04/Grocery_shopping_online.jpg"/>
          <p:cNvPicPr>
            <a:picLocks noChangeAspect="1" noChangeArrowheads="1"/>
          </p:cNvPicPr>
          <p:nvPr/>
        </p:nvPicPr>
        <p:blipFill>
          <a:blip r:embed="rId3" cstate="print"/>
          <a:srcRect/>
          <a:stretch>
            <a:fillRect/>
          </a:stretch>
        </p:blipFill>
        <p:spPr bwMode="auto">
          <a:xfrm>
            <a:off x="0" y="1143000"/>
            <a:ext cx="9144000" cy="5715000"/>
          </a:xfrm>
          <a:prstGeom prst="rect">
            <a:avLst/>
          </a:prstGeom>
          <a:noFill/>
        </p:spPr>
      </p:pic>
      <p:pic>
        <p:nvPicPr>
          <p:cNvPr id="5" name="Picture 2" descr="http://moveablefeastgeneva.typepad.com/moveable_feast_geneva/images/2008/03/12/superfoods.gif"/>
          <p:cNvPicPr>
            <a:picLocks noChangeAspect="1" noChangeArrowheads="1"/>
          </p:cNvPicPr>
          <p:nvPr/>
        </p:nvPicPr>
        <p:blipFill>
          <a:blip r:embed="rId4" cstate="print"/>
          <a:srcRect/>
          <a:stretch>
            <a:fillRect/>
          </a:stretch>
        </p:blipFill>
        <p:spPr bwMode="auto">
          <a:xfrm>
            <a:off x="2057400" y="76200"/>
            <a:ext cx="5029200" cy="207466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0"/>
            <a:ext cx="8229600" cy="1143000"/>
          </a:xfrm>
        </p:spPr>
        <p:txBody>
          <a:bodyPr/>
          <a:lstStyle/>
          <a:p>
            <a:pPr lvl="0"/>
            <a:r>
              <a:rPr lang="en-US" b="1" dirty="0" smtClean="0">
                <a:solidFill>
                  <a:schemeClr val="tx1"/>
                </a:solidFill>
              </a:rPr>
              <a:t>Our nutrition needs are not necessarily chronological</a:t>
            </a:r>
            <a:br>
              <a:rPr lang="en-US" b="1" dirty="0" smtClean="0">
                <a:solidFill>
                  <a:schemeClr val="tx1"/>
                </a:solidFill>
              </a:rPr>
            </a:br>
            <a:endParaRPr lang="en-US" dirty="0"/>
          </a:p>
        </p:txBody>
      </p:sp>
      <p:sp>
        <p:nvSpPr>
          <p:cNvPr id="7" name="Content Placeholder 6"/>
          <p:cNvSpPr>
            <a:spLocks noGrp="1"/>
          </p:cNvSpPr>
          <p:nvPr>
            <p:ph idx="1"/>
          </p:nvPr>
        </p:nvSpPr>
        <p:spPr/>
        <p:txBody>
          <a:bodyPr/>
          <a:lstStyle/>
          <a:p>
            <a:pPr>
              <a:buNone/>
            </a:pPr>
            <a:endParaRPr lang="en-US" dirty="0" smtClean="0"/>
          </a:p>
          <a:p>
            <a:pPr>
              <a:buNone/>
            </a:pPr>
            <a:r>
              <a:rPr lang="en-US" dirty="0" smtClean="0"/>
              <a:t>Schedule a </a:t>
            </a:r>
            <a:r>
              <a:rPr lang="en-US" smtClean="0"/>
              <a:t>visit with </a:t>
            </a:r>
            <a:r>
              <a:rPr lang="en-US" dirty="0" smtClean="0"/>
              <a:t>your Registered Dietitian for more help with dietary intake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00600" y="1981201"/>
            <a:ext cx="4114800" cy="990600"/>
          </a:xfrm>
          <a:prstGeom prst="rect">
            <a:avLst/>
          </a:prstGeom>
          <a:ln w="19050">
            <a:solidFill>
              <a:srgbClr val="C00000"/>
            </a:solid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800" kern="0" dirty="0" smtClean="0">
                <a:solidFill>
                  <a:schemeClr val="accent2"/>
                </a:solidFill>
                <a:latin typeface="+mj-lt"/>
                <a:ea typeface="+mj-ea"/>
                <a:cs typeface="+mj-cs"/>
              </a:rPr>
              <a:t>Fiction</a:t>
            </a:r>
            <a:endParaRPr kumimoji="0" lang="en-US" sz="4800" b="0" i="0" u="none" strike="noStrike" kern="0" cap="none" spc="0" normalizeH="0" baseline="0" noProof="0" dirty="0">
              <a:ln>
                <a:noFill/>
              </a:ln>
              <a:solidFill>
                <a:schemeClr val="accent2"/>
              </a:solidFill>
              <a:effectLst/>
              <a:uLnTx/>
              <a:uFillTx/>
              <a:latin typeface="+mj-lt"/>
              <a:ea typeface="+mj-ea"/>
              <a:cs typeface="+mj-cs"/>
            </a:endParaRPr>
          </a:p>
        </p:txBody>
      </p:sp>
      <p:sp>
        <p:nvSpPr>
          <p:cNvPr id="3" name="Text Placeholder 2"/>
          <p:cNvSpPr txBox="1">
            <a:spLocks/>
          </p:cNvSpPr>
          <p:nvPr/>
        </p:nvSpPr>
        <p:spPr>
          <a:xfrm>
            <a:off x="457200" y="228600"/>
            <a:ext cx="8077200" cy="1500187"/>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Our nutrition needs are not necessarily chronological</a:t>
            </a:r>
          </a:p>
          <a:p>
            <a:pPr marL="342900" lvl="0" indent="-342900">
              <a:spcBef>
                <a:spcPct val="20000"/>
              </a:spcBef>
              <a:buFontTx/>
              <a:buChar char="•"/>
              <a:defRPr/>
            </a:pPr>
            <a:r>
              <a:rPr lang="en-US" sz="2400" kern="0" dirty="0" smtClean="0"/>
              <a:t>Dietary Reference Intakes (DRI) of Key nutrients for Women</a:t>
            </a:r>
          </a:p>
          <a:p>
            <a:pPr marL="342900" lvl="0" indent="-342900">
              <a:spcBef>
                <a:spcPct val="20000"/>
              </a:spcBef>
              <a:buFontTx/>
              <a:buChar char="•"/>
              <a:defRPr/>
            </a:pPr>
            <a:r>
              <a:rPr lang="en-US" sz="2400" kern="0" dirty="0" smtClean="0"/>
              <a:t>Multivitamins</a:t>
            </a: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smtClean="0">
                <a:ln>
                  <a:noFill/>
                </a:ln>
                <a:solidFill>
                  <a:schemeClr val="tx1"/>
                </a:solidFill>
                <a:effectLst/>
                <a:uLnTx/>
                <a:uFillTx/>
                <a:latin typeface="+mn-lt"/>
                <a:ea typeface="+mn-ea"/>
                <a:cs typeface="+mn-cs"/>
              </a:rPr>
              <a:t>Specific Health Concerns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Heart Disease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Hypertension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Diabetes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Menopause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Bone Health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Sarcopenia</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Brain Health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Calorie Needs</a:t>
            </a:r>
          </a:p>
          <a:p>
            <a:pPr marL="342900" indent="-342900">
              <a:spcBef>
                <a:spcPct val="20000"/>
              </a:spcBef>
              <a:buFontTx/>
              <a:buChar char="•"/>
              <a:defRPr/>
            </a:pPr>
            <a:r>
              <a:rPr lang="en-US" sz="2000" b="1" kern="0" dirty="0" smtClean="0"/>
              <a:t>Controversial Foods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0" cap="none" spc="0" normalizeH="0" baseline="0" noProof="0" dirty="0" err="1" smtClean="0">
                <a:ln>
                  <a:noFill/>
                </a:ln>
                <a:solidFill>
                  <a:schemeClr val="tx1"/>
                </a:solidFill>
                <a:effectLst/>
                <a:uLnTx/>
                <a:uFillTx/>
                <a:latin typeface="+mn-lt"/>
                <a:ea typeface="+mn-ea"/>
                <a:cs typeface="+mn-cs"/>
              </a:rPr>
              <a:t>Superfoods</a:t>
            </a: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chemeClr val="accent3"/>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28600" y="914400"/>
            <a:ext cx="8229600" cy="1143000"/>
          </a:xfrm>
        </p:spPr>
        <p:txBody>
          <a:bodyPr/>
          <a:lstStyle/>
          <a:p>
            <a:r>
              <a:rPr lang="en-US" sz="5400" dirty="0" smtClean="0"/>
              <a:t>DRI – </a:t>
            </a:r>
            <a:r>
              <a:rPr lang="en-US" sz="4000" dirty="0" smtClean="0"/>
              <a:t>Dietary</a:t>
            </a:r>
            <a:r>
              <a:rPr lang="en-US" sz="5400" dirty="0" smtClean="0"/>
              <a:t> </a:t>
            </a:r>
            <a:r>
              <a:rPr lang="en-US" sz="4000" dirty="0" smtClean="0"/>
              <a:t>R</a:t>
            </a:r>
            <a:r>
              <a:rPr lang="en-US" sz="3200" dirty="0" smtClean="0"/>
              <a:t>eference Intakes </a:t>
            </a:r>
            <a:r>
              <a:rPr lang="en-US" sz="5400" dirty="0" smtClean="0"/>
              <a:t> </a:t>
            </a:r>
            <a:endParaRPr lang="en-US" sz="5400" dirty="0"/>
          </a:p>
        </p:txBody>
      </p:sp>
      <p:sp>
        <p:nvSpPr>
          <p:cNvPr id="10" name="Content Placeholder 6"/>
          <p:cNvSpPr txBox="1">
            <a:spLocks/>
          </p:cNvSpPr>
          <p:nvPr/>
        </p:nvSpPr>
        <p:spPr bwMode="auto">
          <a:xfrm>
            <a:off x="304800" y="2362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spcBef>
                <a:spcPct val="20000"/>
              </a:spcBef>
              <a:defRPr/>
            </a:pPr>
            <a:r>
              <a:rPr lang="en-US" sz="3200" b="1" kern="0" dirty="0" smtClean="0">
                <a:solidFill>
                  <a:schemeClr val="accent3"/>
                </a:solidFill>
              </a:rPr>
              <a:t>Water Soluble Vitamins </a:t>
            </a:r>
          </a:p>
          <a:p>
            <a:pPr lvl="0">
              <a:spcBef>
                <a:spcPct val="20000"/>
              </a:spcBef>
              <a:defRPr/>
            </a:pPr>
            <a:r>
              <a:rPr lang="en-US" sz="3200" b="1" kern="0" dirty="0" smtClean="0">
                <a:solidFill>
                  <a:schemeClr val="accent3"/>
                </a:solidFill>
              </a:rPr>
              <a:t>Fat soluble Vitamins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3200" b="1" kern="0" dirty="0" smtClean="0">
                <a:solidFill>
                  <a:schemeClr val="accent3"/>
                </a:solidFill>
                <a:latin typeface="+mn-lt"/>
              </a:rPr>
              <a:t>Calcium</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smtClean="0">
                <a:ln>
                  <a:noFill/>
                </a:ln>
                <a:solidFill>
                  <a:schemeClr val="accent3"/>
                </a:solidFill>
                <a:effectLst/>
                <a:uLnTx/>
                <a:uFillTx/>
                <a:latin typeface="+mn-lt"/>
                <a:ea typeface="+mn-ea"/>
                <a:cs typeface="+mn-cs"/>
              </a:rPr>
              <a:t>Vitamin</a:t>
            </a:r>
            <a:r>
              <a:rPr kumimoji="0" lang="en-US" sz="3200" b="1" i="0" u="none" strike="noStrike" kern="0" cap="none" spc="0" normalizeH="0" noProof="0" dirty="0" smtClean="0">
                <a:ln>
                  <a:noFill/>
                </a:ln>
                <a:solidFill>
                  <a:schemeClr val="accent3"/>
                </a:solidFill>
                <a:effectLst/>
                <a:uLnTx/>
                <a:uFillTx/>
                <a:latin typeface="+mn-lt"/>
                <a:ea typeface="+mn-ea"/>
                <a:cs typeface="+mn-cs"/>
              </a:rPr>
              <a:t> D</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3200" b="1" kern="0" baseline="0" dirty="0" smtClean="0">
                <a:solidFill>
                  <a:schemeClr val="accent3"/>
                </a:solidFill>
                <a:latin typeface="+mn-lt"/>
              </a:rPr>
              <a:t>Iron</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noProof="0" dirty="0" smtClean="0">
                <a:ln>
                  <a:noFill/>
                </a:ln>
                <a:solidFill>
                  <a:schemeClr val="accent3"/>
                </a:solidFill>
                <a:effectLst/>
                <a:uLnTx/>
                <a:uFillTx/>
                <a:latin typeface="+mn-lt"/>
                <a:ea typeface="+mn-ea"/>
                <a:cs typeface="+mn-cs"/>
              </a:rPr>
              <a:t>B Vitamins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noProof="0" dirty="0" err="1" smtClean="0">
                <a:ln>
                  <a:noFill/>
                </a:ln>
                <a:solidFill>
                  <a:schemeClr val="accent3"/>
                </a:solidFill>
                <a:effectLst/>
                <a:uLnTx/>
                <a:uFillTx/>
                <a:latin typeface="+mn-lt"/>
                <a:ea typeface="+mn-ea"/>
                <a:cs typeface="+mn-cs"/>
              </a:rPr>
              <a:t>Folate</a:t>
            </a:r>
            <a:endParaRPr kumimoji="0" lang="en-US" sz="3200" b="1" i="0" u="none" strike="noStrike" kern="0" cap="none" spc="0" normalizeH="0" noProof="0" dirty="0" smtClean="0">
              <a:ln>
                <a:noFill/>
              </a:ln>
              <a:solidFill>
                <a:schemeClr val="accent3"/>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accent3"/>
                </a:solidFill>
                <a:effectLst/>
                <a:uLnTx/>
                <a:uFillTx/>
                <a:latin typeface="+mn-lt"/>
                <a:ea typeface="+mn-ea"/>
                <a:cs typeface="+mn-cs"/>
              </a:rPr>
              <a:t> </a:t>
            </a:r>
            <a:endParaRPr kumimoji="0" lang="en-US" sz="3200" b="0" i="0" u="none" strike="noStrike" kern="0" cap="none" spc="0" normalizeH="0" baseline="0" noProof="0" dirty="0">
              <a:ln>
                <a:noFill/>
              </a:ln>
              <a:solidFill>
                <a:schemeClr val="accent3"/>
              </a:solidFill>
              <a:effectLst/>
              <a:uLnTx/>
              <a:uFillTx/>
              <a:latin typeface="+mn-lt"/>
              <a:ea typeface="+mn-ea"/>
              <a:cs typeface="+mn-cs"/>
            </a:endParaRPr>
          </a:p>
        </p:txBody>
      </p:sp>
      <p:sp>
        <p:nvSpPr>
          <p:cNvPr id="4" name="Rectangle 3"/>
          <p:cNvSpPr/>
          <p:nvPr/>
        </p:nvSpPr>
        <p:spPr>
          <a:xfrm>
            <a:off x="914400" y="381000"/>
            <a:ext cx="6781800" cy="1015663"/>
          </a:xfrm>
          <a:prstGeom prst="rect">
            <a:avLst/>
          </a:prstGeom>
        </p:spPr>
        <p:txBody>
          <a:bodyPr wrap="square">
            <a:spAutoFit/>
          </a:bodyPr>
          <a:lstStyle/>
          <a:p>
            <a:pPr algn="ctr"/>
            <a:r>
              <a:rPr lang="en-US" sz="2000" dirty="0" smtClean="0">
                <a:solidFill>
                  <a:srgbClr val="FF0000"/>
                </a:solidFill>
              </a:rPr>
              <a:t>How much should I take?  </a:t>
            </a:r>
          </a:p>
          <a:p>
            <a:pPr algn="ctr"/>
            <a:r>
              <a:rPr lang="en-US" sz="2000" dirty="0" smtClean="0">
                <a:solidFill>
                  <a:srgbClr val="FF0000"/>
                </a:solidFill>
              </a:rPr>
              <a:t>Do women needs specific nutrients? What about Multivitamins?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accent2"/>
                </a:solidFill>
                <a:latin typeface="+mj-lt"/>
                <a:ea typeface="+mj-ea"/>
                <a:cs typeface="+mj-cs"/>
              </a:rPr>
              <a:t>I need HOW much?</a:t>
            </a:r>
            <a:r>
              <a:rPr kumimoji="0" lang="en-US" sz="4400" b="0" i="0" u="none" strike="noStrike" kern="0" cap="none" spc="0" normalizeH="0" baseline="0" noProof="0" dirty="0" smtClean="0">
                <a:ln>
                  <a:noFill/>
                </a:ln>
                <a:solidFill>
                  <a:schemeClr val="accent2"/>
                </a:solidFill>
                <a:effectLst/>
                <a:uLnTx/>
                <a:uFillTx/>
                <a:latin typeface="+mj-lt"/>
                <a:ea typeface="+mj-ea"/>
                <a:cs typeface="+mj-cs"/>
              </a:rPr>
              <a:t> </a:t>
            </a: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sp>
        <p:nvSpPr>
          <p:cNvPr id="6" name="Content Placeholder 6"/>
          <p:cNvSpPr txBox="1">
            <a:spLocks/>
          </p:cNvSpPr>
          <p:nvPr/>
        </p:nvSpPr>
        <p:spPr bwMode="auto">
          <a:xfrm>
            <a:off x="381000" y="1219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3200" kern="0" dirty="0" smtClean="0">
                <a:solidFill>
                  <a:schemeClr val="accent3"/>
                </a:solidFill>
                <a:latin typeface="+mn-lt"/>
              </a:rPr>
              <a:t>Fat Soluble Vitamins: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accent3"/>
                </a:solidFill>
                <a:effectLst/>
                <a:uLnTx/>
                <a:uFillTx/>
                <a:latin typeface="+mn-lt"/>
                <a:ea typeface="+mn-ea"/>
                <a:cs typeface="+mn-cs"/>
              </a:rPr>
              <a:t> </a:t>
            </a:r>
            <a:endParaRPr kumimoji="0" lang="en-US" sz="3200" b="0" i="0" u="none" strike="noStrike" kern="0" cap="none" spc="0" normalizeH="0" baseline="0" noProof="0" dirty="0">
              <a:ln>
                <a:noFill/>
              </a:ln>
              <a:solidFill>
                <a:schemeClr val="accent3"/>
              </a:solidFill>
              <a:effectLst/>
              <a:uLnTx/>
              <a:uFillTx/>
              <a:latin typeface="+mn-lt"/>
              <a:ea typeface="+mn-ea"/>
              <a:cs typeface="+mn-cs"/>
            </a:endParaRPr>
          </a:p>
        </p:txBody>
      </p:sp>
      <p:sp>
        <p:nvSpPr>
          <p:cNvPr id="419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endParaRPr lang="en-US"/>
          </a:p>
        </p:txBody>
      </p:sp>
      <p:graphicFrame>
        <p:nvGraphicFramePr>
          <p:cNvPr id="9" name="Table 8"/>
          <p:cNvGraphicFramePr>
            <a:graphicFrameLocks noGrp="1"/>
          </p:cNvGraphicFramePr>
          <p:nvPr/>
        </p:nvGraphicFramePr>
        <p:xfrm>
          <a:off x="1524000" y="1905000"/>
          <a:ext cx="6858000" cy="3640135"/>
        </p:xfrm>
        <a:graphic>
          <a:graphicData uri="http://schemas.openxmlformats.org/drawingml/2006/table">
            <a:tbl>
              <a:tblPr firstRow="1" bandRow="1">
                <a:tableStyleId>{5C22544A-7EE6-4342-B048-85BDC9FD1C3A}</a:tableStyleId>
              </a:tblPr>
              <a:tblGrid>
                <a:gridCol w="2960370"/>
                <a:gridCol w="1840230"/>
                <a:gridCol w="2057400"/>
              </a:tblGrid>
              <a:tr h="670225">
                <a:tc>
                  <a:txBody>
                    <a:bodyPr/>
                    <a:lstStyle/>
                    <a:p>
                      <a:r>
                        <a:rPr lang="en-US" b="1" dirty="0" smtClean="0"/>
                        <a:t>Adult Females age 19-70</a:t>
                      </a:r>
                      <a:endParaRPr lang="en-US" b="1" dirty="0"/>
                    </a:p>
                  </a:txBody>
                  <a:tcPr/>
                </a:tc>
                <a:tc>
                  <a:txBody>
                    <a:bodyPr/>
                    <a:lstStyle/>
                    <a:p>
                      <a:r>
                        <a:rPr lang="en-US" b="1" dirty="0" smtClean="0"/>
                        <a:t>RDI per day</a:t>
                      </a:r>
                      <a:endParaRPr lang="en-US" b="1" dirty="0"/>
                    </a:p>
                  </a:txBody>
                  <a:tcPr/>
                </a:tc>
                <a:tc>
                  <a:txBody>
                    <a:bodyPr/>
                    <a:lstStyle/>
                    <a:p>
                      <a:r>
                        <a:rPr lang="en-US" b="1" dirty="0" smtClean="0"/>
                        <a:t>Tolerable Upper Limit </a:t>
                      </a:r>
                      <a:endParaRPr lang="en-US" b="1" dirty="0"/>
                    </a:p>
                  </a:txBody>
                  <a:tcPr/>
                </a:tc>
              </a:tr>
              <a:tr h="388305">
                <a:tc>
                  <a:txBody>
                    <a:bodyPr/>
                    <a:lstStyle/>
                    <a:p>
                      <a:r>
                        <a:rPr lang="en-US" b="1" dirty="0" smtClean="0"/>
                        <a:t>Vitamin</a:t>
                      </a:r>
                      <a:r>
                        <a:rPr lang="en-US" b="1" baseline="0" dirty="0" smtClean="0"/>
                        <a:t> A</a:t>
                      </a:r>
                      <a:endParaRPr lang="en-US" b="1" dirty="0"/>
                    </a:p>
                  </a:txBody>
                  <a:tcPr/>
                </a:tc>
                <a:tc>
                  <a:txBody>
                    <a:bodyPr/>
                    <a:lstStyle/>
                    <a:p>
                      <a:r>
                        <a:rPr lang="en-US" b="1" dirty="0" smtClean="0"/>
                        <a:t>500 -700 µg</a:t>
                      </a:r>
                      <a:endParaRPr lang="en-US" b="1" dirty="0"/>
                    </a:p>
                  </a:txBody>
                  <a:tcPr/>
                </a:tc>
                <a:tc>
                  <a:txBody>
                    <a:bodyPr/>
                    <a:lstStyle/>
                    <a:p>
                      <a:r>
                        <a:rPr lang="en-US" b="1" dirty="0" smtClean="0"/>
                        <a:t>3,000 µg</a:t>
                      </a:r>
                      <a:endParaRPr lang="en-US" b="1" dirty="0"/>
                    </a:p>
                  </a:txBody>
                  <a:tcPr/>
                </a:tc>
              </a:tr>
              <a:tr h="388305">
                <a:tc>
                  <a:txBody>
                    <a:bodyPr/>
                    <a:lstStyle/>
                    <a:p>
                      <a:r>
                        <a:rPr lang="en-US" b="1" dirty="0" smtClean="0"/>
                        <a:t>Vitamin E</a:t>
                      </a:r>
                      <a:endParaRPr lang="en-US" b="1" dirty="0"/>
                    </a:p>
                  </a:txBody>
                  <a:tcPr/>
                </a:tc>
                <a:tc>
                  <a:txBody>
                    <a:bodyPr/>
                    <a:lstStyle/>
                    <a:p>
                      <a:r>
                        <a:rPr lang="en-US" b="1" dirty="0" smtClean="0"/>
                        <a:t>12-15 mg</a:t>
                      </a:r>
                      <a:endParaRPr lang="en-US" b="1" dirty="0"/>
                    </a:p>
                  </a:txBody>
                  <a:tcPr/>
                </a:tc>
                <a:tc>
                  <a:txBody>
                    <a:bodyPr/>
                    <a:lstStyle/>
                    <a:p>
                      <a:r>
                        <a:rPr lang="en-US" b="1" dirty="0" smtClean="0"/>
                        <a:t>1,000mg</a:t>
                      </a:r>
                      <a:endParaRPr lang="en-US" b="1" dirty="0"/>
                    </a:p>
                  </a:txBody>
                  <a:tcPr/>
                </a:tc>
              </a:tr>
              <a:tr h="388305">
                <a:tc>
                  <a:txBody>
                    <a:bodyPr/>
                    <a:lstStyle/>
                    <a:p>
                      <a:r>
                        <a:rPr lang="en-US" b="1" dirty="0" smtClean="0"/>
                        <a:t>Vitamin K</a:t>
                      </a:r>
                      <a:endParaRPr lang="en-US" b="1" dirty="0"/>
                    </a:p>
                  </a:txBody>
                  <a:tcPr/>
                </a:tc>
                <a:tc>
                  <a:txBody>
                    <a:bodyPr/>
                    <a:lstStyle/>
                    <a:p>
                      <a:r>
                        <a:rPr lang="en-US" b="1" dirty="0" smtClean="0"/>
                        <a:t>90 µg</a:t>
                      </a:r>
                      <a:endParaRPr lang="en-US" b="1" dirty="0"/>
                    </a:p>
                  </a:txBody>
                  <a:tcPr/>
                </a:tc>
                <a:tc>
                  <a:txBody>
                    <a:bodyPr/>
                    <a:lstStyle/>
                    <a:p>
                      <a:r>
                        <a:rPr lang="en-US" b="1" dirty="0" smtClean="0"/>
                        <a:t>Not</a:t>
                      </a:r>
                      <a:r>
                        <a:rPr lang="en-US" b="1" baseline="0" dirty="0" smtClean="0"/>
                        <a:t> Determinable</a:t>
                      </a:r>
                      <a:endParaRPr lang="en-US" b="1" dirty="0"/>
                    </a:p>
                  </a:txBody>
                  <a:tcPr/>
                </a:tc>
              </a:tr>
              <a:tr h="388305">
                <a:tc>
                  <a:txBody>
                    <a:bodyPr/>
                    <a:lstStyle/>
                    <a:p>
                      <a:endParaRPr lang="en-US" b="1" dirty="0"/>
                    </a:p>
                  </a:txBody>
                  <a:tcPr/>
                </a:tc>
                <a:tc>
                  <a:txBody>
                    <a:bodyPr/>
                    <a:lstStyle/>
                    <a:p>
                      <a:endParaRPr lang="en-US" b="1" dirty="0"/>
                    </a:p>
                  </a:txBody>
                  <a:tcPr/>
                </a:tc>
                <a:tc>
                  <a:txBody>
                    <a:bodyPr/>
                    <a:lstStyle/>
                    <a:p>
                      <a:endParaRPr lang="en-US" b="1" dirty="0"/>
                    </a:p>
                  </a:txBody>
                  <a:tcPr/>
                </a:tc>
              </a:tr>
              <a:tr h="388305">
                <a:tc>
                  <a:txBody>
                    <a:bodyPr/>
                    <a:lstStyle/>
                    <a:p>
                      <a:r>
                        <a:rPr lang="en-US" b="1" dirty="0" smtClean="0"/>
                        <a:t>Vitamin D </a:t>
                      </a:r>
                      <a:endParaRPr lang="en-US" b="1" dirty="0"/>
                    </a:p>
                  </a:txBody>
                  <a:tcPr/>
                </a:tc>
                <a:tc>
                  <a:txBody>
                    <a:bodyPr/>
                    <a:lstStyle/>
                    <a:p>
                      <a:endParaRPr lang="en-US" b="1" dirty="0"/>
                    </a:p>
                  </a:txBody>
                  <a:tcPr/>
                </a:tc>
                <a:tc>
                  <a:txBody>
                    <a:bodyPr/>
                    <a:lstStyle/>
                    <a:p>
                      <a:endParaRPr lang="en-US" b="1" dirty="0"/>
                    </a:p>
                  </a:txBody>
                  <a:tcPr/>
                </a:tc>
              </a:tr>
              <a:tr h="388305">
                <a:tc>
                  <a:txBody>
                    <a:bodyPr/>
                    <a:lstStyle/>
                    <a:p>
                      <a:r>
                        <a:rPr lang="en-US" b="1" dirty="0" smtClean="0"/>
                        <a:t>Adults</a:t>
                      </a:r>
                      <a:r>
                        <a:rPr lang="en-US" b="1" baseline="0" dirty="0" smtClean="0"/>
                        <a:t> up to age 71</a:t>
                      </a:r>
                      <a:endParaRPr lang="en-US" b="1" dirty="0"/>
                    </a:p>
                  </a:txBody>
                  <a:tcPr/>
                </a:tc>
                <a:tc>
                  <a:txBody>
                    <a:bodyPr/>
                    <a:lstStyle/>
                    <a:p>
                      <a:r>
                        <a:rPr lang="en-US" b="1" dirty="0" smtClean="0"/>
                        <a:t>600 IU</a:t>
                      </a:r>
                    </a:p>
                  </a:txBody>
                  <a:tcPr/>
                </a:tc>
                <a:tc>
                  <a:txBody>
                    <a:bodyPr/>
                    <a:lstStyle/>
                    <a:p>
                      <a:endParaRPr lang="en-US" b="1" dirty="0" smtClean="0"/>
                    </a:p>
                  </a:txBody>
                  <a:tcPr/>
                </a:tc>
              </a:tr>
              <a:tr h="388305">
                <a:tc>
                  <a:txBody>
                    <a:bodyPr/>
                    <a:lstStyle/>
                    <a:p>
                      <a:r>
                        <a:rPr lang="en-US" b="1" dirty="0" smtClean="0"/>
                        <a:t>Age 71 and over </a:t>
                      </a:r>
                      <a:endParaRPr lang="en-US" b="1" dirty="0"/>
                    </a:p>
                  </a:txBody>
                  <a:tcPr/>
                </a:tc>
                <a:tc>
                  <a:txBody>
                    <a:bodyPr/>
                    <a:lstStyle/>
                    <a:p>
                      <a:r>
                        <a:rPr lang="en-US" b="1" dirty="0" smtClean="0"/>
                        <a:t>800</a:t>
                      </a:r>
                      <a:r>
                        <a:rPr lang="en-US" b="1" baseline="0" dirty="0" smtClean="0"/>
                        <a:t> IU</a:t>
                      </a:r>
                      <a:endParaRPr lang="en-US" b="1" dirty="0" smtClean="0"/>
                    </a:p>
                  </a:txBody>
                  <a:tcPr/>
                </a:tc>
                <a:tc>
                  <a:txBody>
                    <a:bodyPr/>
                    <a:lstStyle/>
                    <a:p>
                      <a:endParaRPr lang="en-US" b="1" dirty="0" smtClean="0"/>
                    </a:p>
                  </a:txBody>
                  <a:tcPr/>
                </a:tc>
              </a:tr>
            </a:tbl>
          </a:graphicData>
        </a:graphic>
      </p:graphicFrame>
      <p:sp>
        <p:nvSpPr>
          <p:cNvPr id="10" name="TextBox 9"/>
          <p:cNvSpPr txBox="1"/>
          <p:nvPr/>
        </p:nvSpPr>
        <p:spPr>
          <a:xfrm>
            <a:off x="304800" y="6210181"/>
            <a:ext cx="6553200" cy="800219"/>
          </a:xfrm>
          <a:prstGeom prst="rect">
            <a:avLst/>
          </a:prstGeom>
          <a:noFill/>
        </p:spPr>
        <p:txBody>
          <a:bodyPr wrap="square" rtlCol="0">
            <a:spAutoFit/>
          </a:bodyPr>
          <a:lstStyle/>
          <a:p>
            <a:r>
              <a:rPr lang="en-US" sz="1400" dirty="0" smtClean="0"/>
              <a:t>USDA. Dietary Reference Intakes: Recommended Intakes for Individuals.  </a:t>
            </a:r>
            <a:r>
              <a:rPr lang="en-US" sz="1400" i="1" dirty="0" smtClean="0"/>
              <a:t>National Academy of Sciences. Institute of Medicine. Food and Nutrition Board.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bwMode="auto">
          <a:xfrm>
            <a:off x="381000" y="1219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3200" kern="0" dirty="0" smtClean="0">
              <a:solidFill>
                <a:schemeClr val="accent3"/>
              </a:solidFill>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accent3"/>
                </a:solidFill>
                <a:effectLst/>
                <a:uLnTx/>
                <a:uFillTx/>
                <a:latin typeface="+mn-lt"/>
                <a:ea typeface="+mn-ea"/>
                <a:cs typeface="+mn-cs"/>
              </a:rPr>
              <a:t> </a:t>
            </a:r>
            <a:endParaRPr kumimoji="0" lang="en-US" sz="3200" b="0" i="0" u="none" strike="noStrike" kern="0" cap="none" spc="0" normalizeH="0" baseline="0" noProof="0" dirty="0">
              <a:ln>
                <a:noFill/>
              </a:ln>
              <a:solidFill>
                <a:schemeClr val="accent3"/>
              </a:solidFill>
              <a:effectLst/>
              <a:uLnTx/>
              <a:uFillTx/>
              <a:latin typeface="+mn-lt"/>
              <a:ea typeface="+mn-ea"/>
              <a:cs typeface="+mn-cs"/>
            </a:endParaRPr>
          </a:p>
        </p:txBody>
      </p:sp>
      <p:sp>
        <p:nvSpPr>
          <p:cNvPr id="3" name="Title 5"/>
          <p:cNvSpPr txBox="1">
            <a:spLocks/>
          </p:cNvSpPr>
          <p:nvPr/>
        </p:nvSpPr>
        <p:spPr>
          <a:xfrm>
            <a:off x="457200" y="762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accent2"/>
                </a:solidFill>
                <a:latin typeface="+mj-lt"/>
                <a:ea typeface="+mj-ea"/>
                <a:cs typeface="+mj-cs"/>
              </a:rPr>
              <a:t>Water Soluble Vitamins </a:t>
            </a: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sp>
        <p:nvSpPr>
          <p:cNvPr id="6" name="TextBox 5"/>
          <p:cNvSpPr txBox="1"/>
          <p:nvPr/>
        </p:nvSpPr>
        <p:spPr>
          <a:xfrm>
            <a:off x="3048000" y="6629400"/>
            <a:ext cx="6553200" cy="800219"/>
          </a:xfrm>
          <a:prstGeom prst="rect">
            <a:avLst/>
          </a:prstGeom>
          <a:noFill/>
        </p:spPr>
        <p:txBody>
          <a:bodyPr wrap="square" rtlCol="0">
            <a:spAutoFit/>
          </a:bodyPr>
          <a:lstStyle/>
          <a:p>
            <a:r>
              <a:rPr lang="en-US" sz="1400" dirty="0" smtClean="0"/>
              <a:t>USDA. Dietary Reference Intakes: Recommended Intakes for Individuals.  </a:t>
            </a:r>
            <a:r>
              <a:rPr lang="en-US" sz="1400" i="1" dirty="0" smtClean="0"/>
              <a:t>National Academy of Sciences. Institute of Medicine. Food and Nutrition Board.</a:t>
            </a:r>
          </a:p>
          <a:p>
            <a:endParaRPr lang="en-US" dirty="0"/>
          </a:p>
        </p:txBody>
      </p:sp>
      <p:graphicFrame>
        <p:nvGraphicFramePr>
          <p:cNvPr id="7" name="Table 6"/>
          <p:cNvGraphicFramePr>
            <a:graphicFrameLocks noGrp="1"/>
          </p:cNvGraphicFramePr>
          <p:nvPr/>
        </p:nvGraphicFramePr>
        <p:xfrm>
          <a:off x="1752600" y="914400"/>
          <a:ext cx="5943600" cy="3583606"/>
        </p:xfrm>
        <a:graphic>
          <a:graphicData uri="http://schemas.openxmlformats.org/drawingml/2006/table">
            <a:tbl>
              <a:tblPr firstRow="1" bandRow="1">
                <a:tableStyleId>{5C22544A-7EE6-4342-B048-85BDC9FD1C3A}</a:tableStyleId>
              </a:tblPr>
              <a:tblGrid>
                <a:gridCol w="2488019"/>
                <a:gridCol w="1969681"/>
                <a:gridCol w="1485900"/>
              </a:tblGrid>
              <a:tr h="394995">
                <a:tc>
                  <a:txBody>
                    <a:bodyPr/>
                    <a:lstStyle/>
                    <a:p>
                      <a:r>
                        <a:rPr lang="en-US" b="1" dirty="0" smtClean="0"/>
                        <a:t>B Vitamins </a:t>
                      </a:r>
                      <a:endParaRPr lang="en-US" b="1" dirty="0"/>
                    </a:p>
                  </a:txBody>
                  <a:tcPr/>
                </a:tc>
                <a:tc>
                  <a:txBody>
                    <a:bodyPr/>
                    <a:lstStyle/>
                    <a:p>
                      <a:r>
                        <a:rPr lang="en-US" b="1" dirty="0" smtClean="0"/>
                        <a:t>Ages</a:t>
                      </a:r>
                      <a:endParaRPr lang="en-US" b="1" dirty="0"/>
                    </a:p>
                  </a:txBody>
                  <a:tcPr/>
                </a:tc>
                <a:tc>
                  <a:txBody>
                    <a:bodyPr/>
                    <a:lstStyle/>
                    <a:p>
                      <a:r>
                        <a:rPr lang="en-US" b="1" dirty="0" smtClean="0"/>
                        <a:t>Mg per day</a:t>
                      </a:r>
                      <a:endParaRPr lang="en-US" b="1" dirty="0"/>
                    </a:p>
                  </a:txBody>
                  <a:tcPr/>
                </a:tc>
              </a:tr>
              <a:tr h="681773">
                <a:tc>
                  <a:txBody>
                    <a:bodyPr/>
                    <a:lstStyle/>
                    <a:p>
                      <a:r>
                        <a:rPr lang="en-US" b="1" dirty="0" smtClean="0"/>
                        <a:t>B6</a:t>
                      </a:r>
                      <a:endParaRPr lang="en-US" b="1" dirty="0"/>
                    </a:p>
                  </a:txBody>
                  <a:tcPr/>
                </a:tc>
                <a:tc>
                  <a:txBody>
                    <a:bodyPr/>
                    <a:lstStyle/>
                    <a:p>
                      <a:r>
                        <a:rPr lang="en-US" b="1" dirty="0" smtClean="0"/>
                        <a:t>Age 19-50</a:t>
                      </a:r>
                    </a:p>
                    <a:p>
                      <a:r>
                        <a:rPr lang="en-US" b="1" dirty="0" smtClean="0"/>
                        <a:t>Age 51+</a:t>
                      </a:r>
                      <a:endParaRPr lang="en-US" b="1" dirty="0"/>
                    </a:p>
                  </a:txBody>
                  <a:tcPr/>
                </a:tc>
                <a:tc>
                  <a:txBody>
                    <a:bodyPr/>
                    <a:lstStyle/>
                    <a:p>
                      <a:r>
                        <a:rPr lang="en-US" b="1" dirty="0" smtClean="0"/>
                        <a:t>1.3</a:t>
                      </a:r>
                    </a:p>
                    <a:p>
                      <a:r>
                        <a:rPr lang="en-US" b="1" dirty="0" smtClean="0"/>
                        <a:t>1.7</a:t>
                      </a:r>
                      <a:endParaRPr lang="en-US" b="1" dirty="0"/>
                    </a:p>
                  </a:txBody>
                  <a:tcPr/>
                </a:tc>
              </a:tr>
              <a:tr h="394995">
                <a:tc>
                  <a:txBody>
                    <a:bodyPr/>
                    <a:lstStyle/>
                    <a:p>
                      <a:r>
                        <a:rPr lang="en-US" b="1" dirty="0" smtClean="0"/>
                        <a:t>B12</a:t>
                      </a:r>
                      <a:endParaRPr lang="en-US" b="1" dirty="0"/>
                    </a:p>
                  </a:txBody>
                  <a:tcPr/>
                </a:tc>
                <a:tc>
                  <a:txBody>
                    <a:bodyPr/>
                    <a:lstStyle/>
                    <a:p>
                      <a:endParaRPr lang="en-US" b="1" dirty="0"/>
                    </a:p>
                  </a:txBody>
                  <a:tcPr/>
                </a:tc>
                <a:tc>
                  <a:txBody>
                    <a:bodyPr/>
                    <a:lstStyle/>
                    <a:p>
                      <a:r>
                        <a:rPr lang="en-US" b="1" dirty="0" smtClean="0"/>
                        <a:t>2.4</a:t>
                      </a:r>
                      <a:endParaRPr lang="en-US" b="1" dirty="0"/>
                    </a:p>
                  </a:txBody>
                  <a:tcPr/>
                </a:tc>
              </a:tr>
              <a:tr h="394995">
                <a:tc>
                  <a:txBody>
                    <a:bodyPr/>
                    <a:lstStyle/>
                    <a:p>
                      <a:r>
                        <a:rPr lang="en-US" b="1" dirty="0" err="1" smtClean="0"/>
                        <a:t>Folate</a:t>
                      </a:r>
                      <a:r>
                        <a:rPr lang="en-US" b="1" dirty="0" smtClean="0"/>
                        <a:t> </a:t>
                      </a:r>
                      <a:endParaRPr lang="en-US" b="1" dirty="0"/>
                    </a:p>
                  </a:txBody>
                  <a:tcPr/>
                </a:tc>
                <a:tc>
                  <a:txBody>
                    <a:bodyPr/>
                    <a:lstStyle/>
                    <a:p>
                      <a:r>
                        <a:rPr lang="en-US" b="1" dirty="0" smtClean="0"/>
                        <a:t>All ages</a:t>
                      </a:r>
                      <a:endParaRPr lang="en-US" b="1" dirty="0"/>
                    </a:p>
                  </a:txBody>
                  <a:tcPr/>
                </a:tc>
                <a:tc>
                  <a:txBody>
                    <a:bodyPr/>
                    <a:lstStyle/>
                    <a:p>
                      <a:r>
                        <a:rPr lang="en-US" b="1" dirty="0" smtClean="0"/>
                        <a:t>400</a:t>
                      </a:r>
                      <a:endParaRPr lang="en-US" b="1" dirty="0"/>
                    </a:p>
                  </a:txBody>
                  <a:tcPr/>
                </a:tc>
              </a:tr>
              <a:tr h="681773">
                <a:tc>
                  <a:txBody>
                    <a:bodyPr/>
                    <a:lstStyle/>
                    <a:p>
                      <a:endParaRPr lang="en-US" b="1"/>
                    </a:p>
                  </a:txBody>
                  <a:tcPr/>
                </a:tc>
                <a:tc>
                  <a:txBody>
                    <a:bodyPr/>
                    <a:lstStyle/>
                    <a:p>
                      <a:r>
                        <a:rPr lang="en-US" b="1" dirty="0" smtClean="0"/>
                        <a:t>Pregnant</a:t>
                      </a:r>
                    </a:p>
                    <a:p>
                      <a:r>
                        <a:rPr lang="en-US" b="1" dirty="0" smtClean="0"/>
                        <a:t>Lactating</a:t>
                      </a:r>
                      <a:endParaRPr lang="en-US" b="1" dirty="0"/>
                    </a:p>
                  </a:txBody>
                  <a:tcPr/>
                </a:tc>
                <a:tc>
                  <a:txBody>
                    <a:bodyPr/>
                    <a:lstStyle/>
                    <a:p>
                      <a:r>
                        <a:rPr lang="en-US" b="1" dirty="0" smtClean="0"/>
                        <a:t>600</a:t>
                      </a:r>
                    </a:p>
                    <a:p>
                      <a:r>
                        <a:rPr lang="en-US" b="1" dirty="0" smtClean="0"/>
                        <a:t>500</a:t>
                      </a:r>
                      <a:endParaRPr lang="en-US" b="1" dirty="0"/>
                    </a:p>
                  </a:txBody>
                  <a:tcPr/>
                </a:tc>
              </a:tr>
              <a:tr h="394995">
                <a:tc>
                  <a:txBody>
                    <a:bodyPr/>
                    <a:lstStyle/>
                    <a:p>
                      <a:endParaRPr lang="en-US" b="1" dirty="0"/>
                    </a:p>
                  </a:txBody>
                  <a:tcPr/>
                </a:tc>
                <a:tc>
                  <a:txBody>
                    <a:bodyPr/>
                    <a:lstStyle/>
                    <a:p>
                      <a:endParaRPr lang="en-US" b="1" dirty="0"/>
                    </a:p>
                  </a:txBody>
                  <a:tcPr/>
                </a:tc>
                <a:tc>
                  <a:txBody>
                    <a:bodyPr/>
                    <a:lstStyle/>
                    <a:p>
                      <a:endParaRPr lang="en-US" b="1" dirty="0"/>
                    </a:p>
                  </a:txBody>
                  <a:tcPr/>
                </a:tc>
              </a:tr>
              <a:tr h="613785">
                <a:tc>
                  <a:txBody>
                    <a:bodyPr/>
                    <a:lstStyle/>
                    <a:p>
                      <a:r>
                        <a:rPr lang="en-US" b="1" dirty="0" smtClean="0"/>
                        <a:t>Vitamin</a:t>
                      </a:r>
                      <a:r>
                        <a:rPr lang="en-US" b="1" baseline="0" dirty="0" smtClean="0"/>
                        <a:t> C</a:t>
                      </a:r>
                      <a:endParaRPr lang="en-US" b="1" dirty="0"/>
                    </a:p>
                  </a:txBody>
                  <a:tcPr/>
                </a:tc>
                <a:tc>
                  <a:txBody>
                    <a:bodyPr/>
                    <a:lstStyle/>
                    <a:p>
                      <a:r>
                        <a:rPr lang="en-US" b="1" dirty="0" smtClean="0"/>
                        <a:t>All</a:t>
                      </a:r>
                      <a:r>
                        <a:rPr lang="en-US" b="1" baseline="0" dirty="0" smtClean="0"/>
                        <a:t> ages</a:t>
                      </a:r>
                      <a:endParaRPr lang="en-US" b="1" dirty="0"/>
                    </a:p>
                  </a:txBody>
                  <a:tcPr/>
                </a:tc>
                <a:tc>
                  <a:txBody>
                    <a:bodyPr/>
                    <a:lstStyle/>
                    <a:p>
                      <a:r>
                        <a:rPr lang="en-US" b="1" dirty="0" smtClean="0"/>
                        <a:t>75</a:t>
                      </a:r>
                    </a:p>
                    <a:p>
                      <a:r>
                        <a:rPr lang="en-US" b="1" dirty="0" smtClean="0"/>
                        <a:t>UL =2000</a:t>
                      </a:r>
                      <a:endParaRPr lang="en-US" b="1" dirty="0"/>
                    </a:p>
                  </a:txBody>
                  <a:tcPr/>
                </a:tc>
              </a:tr>
            </a:tbl>
          </a:graphicData>
        </a:graphic>
      </p:graphicFrame>
      <p:graphicFrame>
        <p:nvGraphicFramePr>
          <p:cNvPr id="8" name="Table 7"/>
          <p:cNvGraphicFramePr>
            <a:graphicFrameLocks noGrp="1"/>
          </p:cNvGraphicFramePr>
          <p:nvPr/>
        </p:nvGraphicFramePr>
        <p:xfrm>
          <a:off x="1371600" y="4800600"/>
          <a:ext cx="6400800" cy="1559560"/>
        </p:xfrm>
        <a:graphic>
          <a:graphicData uri="http://schemas.openxmlformats.org/drawingml/2006/table">
            <a:tbl>
              <a:tblPr firstRow="1" bandRow="1">
                <a:tableStyleId>{5C22544A-7EE6-4342-B048-85BDC9FD1C3A}</a:tableStyleId>
              </a:tblPr>
              <a:tblGrid>
                <a:gridCol w="6400800"/>
              </a:tblGrid>
              <a:tr h="370840">
                <a:tc>
                  <a:txBody>
                    <a:bodyPr/>
                    <a:lstStyle/>
                    <a:p>
                      <a:r>
                        <a:rPr lang="en-US" dirty="0" smtClean="0"/>
                        <a:t>Food sources?</a:t>
                      </a:r>
                      <a:endParaRPr lang="en-US" dirty="0"/>
                    </a:p>
                  </a:txBody>
                  <a:tcPr/>
                </a:tc>
              </a:tr>
              <a:tr h="370840">
                <a:tc>
                  <a:txBody>
                    <a:bodyPr/>
                    <a:lstStyle/>
                    <a:p>
                      <a:r>
                        <a:rPr lang="en-US" dirty="0" smtClean="0"/>
                        <a:t>Fruits and veggies! Dark leafy greens,</a:t>
                      </a:r>
                      <a:r>
                        <a:rPr lang="en-US" baseline="0" dirty="0" smtClean="0"/>
                        <a:t> beans, yeast, fish, cheese, eggs, animal proteins </a:t>
                      </a:r>
                    </a:p>
                    <a:p>
                      <a:r>
                        <a:rPr lang="en-US" baseline="0" dirty="0" smtClean="0"/>
                        <a:t>Vitamin C: citrus fruits, peppers, broccoli, Kiwi, oranges, strawberries </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bwMode="auto">
          <a:xfrm>
            <a:off x="381000" y="1219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3200" kern="0" dirty="0" smtClean="0">
              <a:solidFill>
                <a:schemeClr val="accent3"/>
              </a:solidFill>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accent3"/>
                </a:solidFill>
                <a:effectLst/>
                <a:uLnTx/>
                <a:uFillTx/>
                <a:latin typeface="+mn-lt"/>
                <a:ea typeface="+mn-ea"/>
                <a:cs typeface="+mn-cs"/>
              </a:rPr>
              <a:t> </a:t>
            </a:r>
            <a:endParaRPr kumimoji="0" lang="en-US" sz="3200" b="0" i="0" u="none" strike="noStrike" kern="0" cap="none" spc="0" normalizeH="0" baseline="0" noProof="0" dirty="0">
              <a:ln>
                <a:noFill/>
              </a:ln>
              <a:solidFill>
                <a:schemeClr val="accent3"/>
              </a:solidFill>
              <a:effectLst/>
              <a:uLnTx/>
              <a:uFillTx/>
              <a:latin typeface="+mn-lt"/>
              <a:ea typeface="+mn-ea"/>
              <a:cs typeface="+mn-cs"/>
            </a:endParaRPr>
          </a:p>
        </p:txBody>
      </p:sp>
      <p:sp>
        <p:nvSpPr>
          <p:cNvPr id="3" name="Title 5"/>
          <p:cNvSpPr txBox="1">
            <a:spLocks/>
          </p:cNvSpPr>
          <p:nvPr/>
        </p:nvSpPr>
        <p:spPr>
          <a:xfrm>
            <a:off x="457200" y="1524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graphicFrame>
        <p:nvGraphicFramePr>
          <p:cNvPr id="5" name="Table 4"/>
          <p:cNvGraphicFramePr>
            <a:graphicFrameLocks noGrp="1"/>
          </p:cNvGraphicFramePr>
          <p:nvPr/>
        </p:nvGraphicFramePr>
        <p:xfrm>
          <a:off x="1371600" y="1219198"/>
          <a:ext cx="6477000" cy="3285939"/>
        </p:xfrm>
        <a:graphic>
          <a:graphicData uri="http://schemas.openxmlformats.org/drawingml/2006/table">
            <a:tbl>
              <a:tblPr firstRow="1" bandRow="1">
                <a:tableStyleId>{5C22544A-7EE6-4342-B048-85BDC9FD1C3A}</a:tableStyleId>
              </a:tblPr>
              <a:tblGrid>
                <a:gridCol w="3810001"/>
                <a:gridCol w="2666999"/>
              </a:tblGrid>
              <a:tr h="762002">
                <a:tc>
                  <a:txBody>
                    <a:bodyPr/>
                    <a:lstStyle/>
                    <a:p>
                      <a:pPr marL="0" marR="0" algn="ctr">
                        <a:spcBef>
                          <a:spcPts val="0"/>
                        </a:spcBef>
                        <a:spcAft>
                          <a:spcPts val="0"/>
                        </a:spcAft>
                      </a:pPr>
                      <a:r>
                        <a:rPr lang="en-US" sz="2000" dirty="0"/>
                        <a:t>Ages</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Calcium</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Mg/ day</a:t>
                      </a:r>
                    </a:p>
                    <a:p>
                      <a:pPr marL="0" marR="0" algn="ctr">
                        <a:spcBef>
                          <a:spcPts val="0"/>
                        </a:spcBef>
                        <a:spcAft>
                          <a:spcPts val="0"/>
                        </a:spcAft>
                      </a:pPr>
                      <a:endParaRPr lang="en-US" sz="2000" dirty="0"/>
                    </a:p>
                  </a:txBody>
                  <a:tcPr marL="0" marR="0" marT="0" marB="0" anchor="ctr"/>
                </a:tc>
              </a:tr>
              <a:tr h="506033">
                <a:tc>
                  <a:txBody>
                    <a:bodyPr/>
                    <a:lstStyle/>
                    <a:p>
                      <a:pPr marL="0" marR="0" algn="ctr">
                        <a:spcBef>
                          <a:spcPts val="0"/>
                        </a:spcBef>
                        <a:spcAft>
                          <a:spcPts val="0"/>
                        </a:spcAft>
                      </a:pPr>
                      <a:r>
                        <a:rPr lang="en-US" sz="2000" dirty="0"/>
                        <a:t>1 to 3 years</a:t>
                      </a:r>
                    </a:p>
                  </a:txBody>
                  <a:tcPr marL="0" marR="0" marT="0" marB="0" anchor="ctr"/>
                </a:tc>
                <a:tc>
                  <a:txBody>
                    <a:bodyPr/>
                    <a:lstStyle/>
                    <a:p>
                      <a:pPr marL="0" marR="0" algn="ctr">
                        <a:spcBef>
                          <a:spcPts val="0"/>
                        </a:spcBef>
                        <a:spcAft>
                          <a:spcPts val="0"/>
                        </a:spcAft>
                      </a:pPr>
                      <a:r>
                        <a:rPr lang="en-US" sz="2000"/>
                        <a:t>700</a:t>
                      </a:r>
                    </a:p>
                  </a:txBody>
                  <a:tcPr marL="0" marR="0" marT="0" marB="0" anchor="ctr"/>
                </a:tc>
              </a:tr>
              <a:tr h="506033">
                <a:tc>
                  <a:txBody>
                    <a:bodyPr/>
                    <a:lstStyle/>
                    <a:p>
                      <a:pPr marL="0" marR="0" algn="ctr">
                        <a:spcBef>
                          <a:spcPts val="0"/>
                        </a:spcBef>
                        <a:spcAft>
                          <a:spcPts val="0"/>
                        </a:spcAft>
                      </a:pPr>
                      <a:r>
                        <a:rPr lang="en-US" sz="2000"/>
                        <a:t>4 to 8 years</a:t>
                      </a:r>
                    </a:p>
                  </a:txBody>
                  <a:tcPr marL="0" marR="0" marT="0" marB="0" anchor="ctr"/>
                </a:tc>
                <a:tc>
                  <a:txBody>
                    <a:bodyPr/>
                    <a:lstStyle/>
                    <a:p>
                      <a:pPr marL="0" marR="0" algn="ctr">
                        <a:spcBef>
                          <a:spcPts val="0"/>
                        </a:spcBef>
                        <a:spcAft>
                          <a:spcPts val="0"/>
                        </a:spcAft>
                      </a:pPr>
                      <a:r>
                        <a:rPr lang="en-US" sz="2000" dirty="0"/>
                        <a:t>1,000</a:t>
                      </a:r>
                    </a:p>
                  </a:txBody>
                  <a:tcPr marL="0" marR="0" marT="0" marB="0" anchor="ctr"/>
                </a:tc>
              </a:tr>
              <a:tr h="506033">
                <a:tc>
                  <a:txBody>
                    <a:bodyPr/>
                    <a:lstStyle/>
                    <a:p>
                      <a:pPr marL="0" marR="0" algn="ctr">
                        <a:spcBef>
                          <a:spcPts val="0"/>
                        </a:spcBef>
                        <a:spcAft>
                          <a:spcPts val="0"/>
                        </a:spcAft>
                      </a:pPr>
                      <a:r>
                        <a:rPr lang="en-US" sz="2000" dirty="0"/>
                        <a:t>9 to 18 years</a:t>
                      </a:r>
                    </a:p>
                  </a:txBody>
                  <a:tcPr marL="0" marR="0" marT="0" marB="0" anchor="ctr"/>
                </a:tc>
                <a:tc>
                  <a:txBody>
                    <a:bodyPr/>
                    <a:lstStyle/>
                    <a:p>
                      <a:pPr marL="0" marR="0" algn="ctr">
                        <a:spcBef>
                          <a:spcPts val="0"/>
                        </a:spcBef>
                        <a:spcAft>
                          <a:spcPts val="0"/>
                        </a:spcAft>
                      </a:pPr>
                      <a:r>
                        <a:rPr lang="en-US" sz="2000"/>
                        <a:t>1,300</a:t>
                      </a:r>
                    </a:p>
                  </a:txBody>
                  <a:tcPr marL="0" marR="0" marT="0" marB="0" anchor="ctr"/>
                </a:tc>
              </a:tr>
              <a:tr h="506033">
                <a:tc>
                  <a:txBody>
                    <a:bodyPr/>
                    <a:lstStyle/>
                    <a:p>
                      <a:pPr marL="0" marR="0" algn="ctr">
                        <a:spcBef>
                          <a:spcPts val="0"/>
                        </a:spcBef>
                        <a:spcAft>
                          <a:spcPts val="0"/>
                        </a:spcAft>
                      </a:pPr>
                      <a:r>
                        <a:rPr lang="en-US" sz="2000"/>
                        <a:t>19 to 50 years</a:t>
                      </a:r>
                    </a:p>
                  </a:txBody>
                  <a:tcPr marL="0" marR="0" marT="0" marB="0" anchor="ctr"/>
                </a:tc>
                <a:tc>
                  <a:txBody>
                    <a:bodyPr/>
                    <a:lstStyle/>
                    <a:p>
                      <a:pPr marL="0" marR="0" algn="ctr">
                        <a:spcBef>
                          <a:spcPts val="0"/>
                        </a:spcBef>
                        <a:spcAft>
                          <a:spcPts val="0"/>
                        </a:spcAft>
                      </a:pPr>
                      <a:r>
                        <a:rPr lang="en-US" sz="2000"/>
                        <a:t>1,000</a:t>
                      </a:r>
                    </a:p>
                  </a:txBody>
                  <a:tcPr marL="0" marR="0" marT="0" marB="0" anchor="ctr"/>
                </a:tc>
              </a:tr>
              <a:tr h="347407">
                <a:tc>
                  <a:txBody>
                    <a:bodyPr/>
                    <a:lstStyle/>
                    <a:p>
                      <a:pPr marL="0" marR="0" algn="ctr">
                        <a:spcBef>
                          <a:spcPts val="0"/>
                        </a:spcBef>
                        <a:spcAft>
                          <a:spcPts val="0"/>
                        </a:spcAft>
                      </a:pPr>
                      <a:r>
                        <a:rPr lang="en-US" sz="2000" dirty="0"/>
                        <a:t>51 and older</a:t>
                      </a:r>
                    </a:p>
                  </a:txBody>
                  <a:tcPr marL="0" marR="0" marT="0" marB="0" anchor="ctr"/>
                </a:tc>
                <a:tc>
                  <a:txBody>
                    <a:bodyPr/>
                    <a:lstStyle/>
                    <a:p>
                      <a:pPr marL="0" marR="0" algn="ctr">
                        <a:spcBef>
                          <a:spcPts val="0"/>
                        </a:spcBef>
                        <a:spcAft>
                          <a:spcPts val="0"/>
                        </a:spcAft>
                      </a:pPr>
                      <a:r>
                        <a:rPr lang="en-US" sz="2000" dirty="0"/>
                        <a:t>1,200</a:t>
                      </a:r>
                    </a:p>
                  </a:txBody>
                  <a:tcPr marL="0" marR="0" marT="0" marB="0" anchor="ctr"/>
                </a:tc>
              </a:tr>
            </a:tbl>
          </a:graphicData>
        </a:graphic>
      </p:graphicFrame>
      <p:sp>
        <p:nvSpPr>
          <p:cNvPr id="6" name="TextBox 5"/>
          <p:cNvSpPr txBox="1"/>
          <p:nvPr/>
        </p:nvSpPr>
        <p:spPr>
          <a:xfrm>
            <a:off x="304800" y="5943600"/>
            <a:ext cx="6553200" cy="800219"/>
          </a:xfrm>
          <a:prstGeom prst="rect">
            <a:avLst/>
          </a:prstGeom>
          <a:noFill/>
        </p:spPr>
        <p:txBody>
          <a:bodyPr wrap="square" rtlCol="0">
            <a:spAutoFit/>
          </a:bodyPr>
          <a:lstStyle/>
          <a:p>
            <a:r>
              <a:rPr lang="en-US" sz="1400" dirty="0" smtClean="0"/>
              <a:t>USDA. Dietary Reference Intakes: Recommended Intakes for Individuals.  </a:t>
            </a:r>
            <a:r>
              <a:rPr lang="en-US" sz="1400" i="1" dirty="0" smtClean="0"/>
              <a:t>National Academy of Sciences. Institute of Medicine. Food and Nutrition Board.</a:t>
            </a:r>
          </a:p>
          <a:p>
            <a:endParaRPr lang="en-US" dirty="0"/>
          </a:p>
        </p:txBody>
      </p:sp>
      <p:sp>
        <p:nvSpPr>
          <p:cNvPr id="7" name="Title 5"/>
          <p:cNvSpPr txBox="1">
            <a:spLocks/>
          </p:cNvSpPr>
          <p:nvPr/>
        </p:nvSpPr>
        <p:spPr>
          <a:xfrm>
            <a:off x="533400" y="3810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accent2"/>
                </a:solidFill>
                <a:latin typeface="+mj-lt"/>
                <a:ea typeface="+mj-ea"/>
                <a:cs typeface="+mj-cs"/>
              </a:rPr>
              <a:t>Calcium</a:t>
            </a: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graphicFrame>
        <p:nvGraphicFramePr>
          <p:cNvPr id="8" name="Table 7"/>
          <p:cNvGraphicFramePr>
            <a:graphicFrameLocks noGrp="1"/>
          </p:cNvGraphicFramePr>
          <p:nvPr/>
        </p:nvGraphicFramePr>
        <p:xfrm>
          <a:off x="1524000" y="4724400"/>
          <a:ext cx="6096000" cy="1010920"/>
        </p:xfrm>
        <a:graphic>
          <a:graphicData uri="http://schemas.openxmlformats.org/drawingml/2006/table">
            <a:tbl>
              <a:tblPr firstRow="1" bandRow="1">
                <a:tableStyleId>{5C22544A-7EE6-4342-B048-85BDC9FD1C3A}</a:tableStyleId>
              </a:tblPr>
              <a:tblGrid>
                <a:gridCol w="6096000"/>
              </a:tblGrid>
              <a:tr h="370840">
                <a:tc>
                  <a:txBody>
                    <a:bodyPr/>
                    <a:lstStyle/>
                    <a:p>
                      <a:r>
                        <a:rPr lang="en-US" dirty="0" smtClean="0"/>
                        <a:t>Food sources? </a:t>
                      </a:r>
                      <a:endParaRPr lang="en-US" dirty="0"/>
                    </a:p>
                  </a:txBody>
                  <a:tcPr/>
                </a:tc>
              </a:tr>
              <a:tr h="370840">
                <a:tc>
                  <a:txBody>
                    <a:bodyPr/>
                    <a:lstStyle/>
                    <a:p>
                      <a:r>
                        <a:rPr lang="en-US" dirty="0" smtClean="0"/>
                        <a:t>Dairy! Soy milk, Tofu, almonds, flax seed, yogurt,</a:t>
                      </a:r>
                      <a:r>
                        <a:rPr lang="en-US" baseline="0" dirty="0" smtClean="0"/>
                        <a:t> cheese, dark leafy greens, Herring</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pples_and_orange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B24000D-F630-46C4-99A4-ADE64E84C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732</TotalTime>
  <Words>3531</Words>
  <Application>Microsoft Macintosh PowerPoint</Application>
  <PresentationFormat>On-screen Show (4:3)</PresentationFormat>
  <Paragraphs>562</Paragraphs>
  <Slides>49</Slides>
  <Notes>14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apples_and_oranges</vt:lpstr>
      <vt:lpstr>Diet Through the Decades: Nutrition as We Age</vt:lpstr>
      <vt:lpstr>What do I need???</vt:lpstr>
      <vt:lpstr>PowerPoint Presentation</vt:lpstr>
      <vt:lpstr>What should I eat in my 20’s? 30’s? 40’s?50’s?   </vt:lpstr>
      <vt:lpstr>PowerPoint Presentation</vt:lpstr>
      <vt:lpstr>DRI – Dietary Reference Intakes  </vt:lpstr>
      <vt:lpstr>PowerPoint Presentation</vt:lpstr>
      <vt:lpstr>PowerPoint Presentation</vt:lpstr>
      <vt:lpstr>PowerPoint Presentation</vt:lpstr>
      <vt:lpstr>PowerPoint Presentation</vt:lpstr>
      <vt:lpstr>PowerPoint Presentation</vt:lpstr>
      <vt:lpstr>MULTIVITAMINS</vt:lpstr>
      <vt:lpstr>FICTION</vt:lpstr>
      <vt:lpstr>FICTION</vt:lpstr>
      <vt:lpstr>Exceptions? </vt:lpstr>
      <vt:lpstr>PowerPoint Presentation</vt:lpstr>
      <vt:lpstr>PowerPoint Presentation</vt:lpstr>
      <vt:lpstr>PowerPoint Presentation</vt:lpstr>
      <vt:lpstr>SO how Can I prevent or delay developing chronic health issues?</vt:lpstr>
      <vt:lpstr>PowerPoint Presentation</vt:lpstr>
      <vt:lpstr>PowerPoint Presentation</vt:lpstr>
      <vt:lpstr>PowerPoint Presentation</vt:lpstr>
      <vt:lpstr>Heart Disease  </vt:lpstr>
      <vt:lpstr>Heart Disease  </vt:lpstr>
      <vt:lpstr>PowerPoint Presentation</vt:lpstr>
      <vt:lpstr>Recommendations for Fruits and Veggie Intake </vt:lpstr>
      <vt:lpstr>What does 4.5 cups/day look like?</vt:lpstr>
      <vt:lpstr>PowerPoint Presentation</vt:lpstr>
      <vt:lpstr>PowerPoint Presentation</vt:lpstr>
      <vt:lpstr>PowerPoint Presentation</vt:lpstr>
      <vt:lpstr>Bone Health </vt:lpstr>
      <vt:lpstr>PowerPoint Presentation</vt:lpstr>
      <vt:lpstr>PowerPoint Presentation</vt:lpstr>
      <vt:lpstr>Preserving Muscle through Protein</vt:lpstr>
      <vt:lpstr>PowerPoint Presentation</vt:lpstr>
      <vt:lpstr>PowerPoint Presentation</vt:lpstr>
      <vt:lpstr>PowerPoint Presentation</vt:lpstr>
      <vt:lpstr>PowerPoint Presentation</vt:lpstr>
      <vt:lpstr>PowerPoint Presentation</vt:lpstr>
      <vt:lpstr>PowerPoint Presentation</vt:lpstr>
      <vt:lpstr>Alcohol</vt:lpstr>
      <vt:lpstr>The Joy of Soy! </vt:lpstr>
      <vt:lpstr> In the majority of 22 randomized trials, isolated soy protein with isoflavones, decreased LDL cholesterol concentrations.  -Soy protein and isoflavones have not been shown to lessen vasomotor symptoms of menopause, and results are mixed with regard to soy’s ability to slow postmenopausal bone loss.    -efficacy and safety of soy isoflavones for preventing or treating cancer of the breast, endometrium, and prostate are not established  -evidence from clinical trialsis meager and cautionary with regard to a possible adverse effect.   -isoflavone supplements in food or pills is not recommended.    - many soy products should be beneficial to cardiovascular and overall health because of their high content of polyunsaturated fats, fiber, vitamins, and minerals and low content of saturated fat.</vt:lpstr>
      <vt:lpstr>  Isoflavones  = anti-estrogen properties.  -block the more potent natural estrogens from binding to the estrogen receptor.    - stop the formation of estrogens in fat tissue and stimulate production of a protein that binds estrogen in the blood (to make it less able to bind to the receptor).     Epidemiological studies have either shown no association between soy and breast cancer, or a protective association, meaning that people who ate more soy had less breast cancer.    - Women from both the U.S. and China who consumed 10 mg/day or more of soy had a 25% lower risk of breast cancer recurrence.     - Asian women have found a lower risk of breast cancer with eating more soy, whereas studies in the U.S. have tended to not find any association between how much soy a woman consumes and her risk of breast cancer.   Indeed, a recent study combined data from 14 epidemiologic studies on this topic and found that in Asian countries, women who ate the most (compared to the least) soy isoflavones had a 24% lower risk of developing breast cancer, while there was no association in Western countries such as the U.S.     </vt:lpstr>
      <vt:lpstr>American Journal of Epidemiology, Oct. 1, 2009;  </vt:lpstr>
      <vt:lpstr>Initial analyses including all patients showed that higher intake of soy food was associated with better overall survival after adjusting for demographic and lifestyle characteristics and other nonclinical factors  This study suggests that, among women with lung cancer, prediagnosis intake of soy food is associated with better overall survival.</vt:lpstr>
      <vt:lpstr>PowerPoint Presentation</vt:lpstr>
      <vt:lpstr>PowerPoint Presentation</vt:lpstr>
      <vt:lpstr>Our nutrition needs are not necessarily chronological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Apples and oranges design template</dc:title>
  <dc:creator>Herrington, Holly</dc:creator>
  <cp:lastModifiedBy>Northwestern University</cp:lastModifiedBy>
  <cp:revision>65</cp:revision>
  <dcterms:modified xsi:type="dcterms:W3CDTF">2013-05-22T16:55:41Z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TC103367849990</vt:lpwstr>
  </property>
</Properties>
</file>